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68" r:id="rId6"/>
  </p:sldMasterIdLst>
  <p:notesMasterIdLst>
    <p:notesMasterId r:id="rId24"/>
  </p:notesMasterIdLst>
  <p:sldIdLst>
    <p:sldId id="257" r:id="rId7"/>
    <p:sldId id="273" r:id="rId8"/>
    <p:sldId id="289" r:id="rId9"/>
    <p:sldId id="342" r:id="rId10"/>
    <p:sldId id="348" r:id="rId11"/>
    <p:sldId id="345" r:id="rId12"/>
    <p:sldId id="346" r:id="rId13"/>
    <p:sldId id="349" r:id="rId14"/>
    <p:sldId id="350" r:id="rId15"/>
    <p:sldId id="351" r:id="rId16"/>
    <p:sldId id="352" r:id="rId17"/>
    <p:sldId id="353" r:id="rId18"/>
    <p:sldId id="354" r:id="rId19"/>
    <p:sldId id="355" r:id="rId20"/>
    <p:sldId id="356" r:id="rId21"/>
    <p:sldId id="328" r:id="rId22"/>
    <p:sldId id="341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008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48"/>
    <p:restoredTop sz="94732"/>
  </p:normalViewPr>
  <p:slideViewPr>
    <p:cSldViewPr snapToGrid="0" showGuides="1">
      <p:cViewPr varScale="1">
        <p:scale>
          <a:sx n="150" d="100"/>
          <a:sy n="150" d="100"/>
        </p:scale>
        <p:origin x="880" y="4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52B7C-DBB6-EA47-B181-88910A55C8A2}" type="datetimeFigureOut">
              <a:rPr lang="nl-NL" smtClean="0"/>
              <a:t>28-09-2025</a:t>
            </a:fld>
            <a:endParaRPr lang="pl-P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9DBC2-9E02-5E40-AB1B-E3E16E5FC60E}" type="slidenum">
              <a:rPr lang="nl-N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4028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nl-NL" altLang="nl-NL" dirty="0" err="1"/>
              <a:t>https</a:t>
            </a:r>
            <a:r>
              <a:rPr lang="nl-NL" altLang="nl-NL" dirty="0"/>
              <a:t>://</a:t>
            </a:r>
            <a:r>
              <a:rPr lang="nl-NL" altLang="nl-NL" dirty="0" err="1"/>
              <a:t>www.nlarbeidsinspectie.nl</a:t>
            </a:r>
            <a:r>
              <a:rPr lang="nl-NL" altLang="nl-NL" dirty="0"/>
              <a:t>/publicaties/rapporten/2024/08/26/monitor-arbeidsongevallen-2023</a:t>
            </a:r>
          </a:p>
          <a:p>
            <a:pPr eaLnBrk="1" hangingPunct="1">
              <a:spcBef>
                <a:spcPct val="0"/>
              </a:spcBef>
            </a:pPr>
            <a:r>
              <a:rPr lang="nl-NL" altLang="nl-NL" dirty="0"/>
              <a:t>Die </a:t>
            </a:r>
            <a:r>
              <a:rPr lang="nl-NL" altLang="nl-NL" dirty="0" err="1"/>
              <a:t>Unfallart</a:t>
            </a:r>
            <a:r>
              <a:rPr lang="nl-NL" altLang="nl-NL" dirty="0"/>
              <a:t> „</a:t>
            </a:r>
            <a:r>
              <a:rPr lang="nl-NL" altLang="nl-NL" dirty="0" err="1"/>
              <a:t>Kontakt</a:t>
            </a:r>
            <a:r>
              <a:rPr lang="nl-NL" altLang="nl-NL" dirty="0"/>
              <a:t> </a:t>
            </a:r>
            <a:r>
              <a:rPr lang="nl-NL" altLang="nl-NL" dirty="0" err="1"/>
              <a:t>mit</a:t>
            </a:r>
            <a:r>
              <a:rPr lang="nl-NL" altLang="nl-NL" dirty="0"/>
              <a:t> </a:t>
            </a:r>
            <a:r>
              <a:rPr lang="nl-NL" altLang="nl-NL" dirty="0" err="1"/>
              <a:t>Arbeitsmitteln</a:t>
            </a:r>
            <a:r>
              <a:rPr lang="nl-NL" altLang="nl-NL" dirty="0"/>
              <a:t> </a:t>
            </a:r>
            <a:r>
              <a:rPr lang="nl-NL" altLang="nl-NL" dirty="0" err="1"/>
              <a:t>oder</a:t>
            </a:r>
            <a:r>
              <a:rPr lang="nl-NL" altLang="nl-NL" dirty="0"/>
              <a:t> </a:t>
            </a:r>
            <a:r>
              <a:rPr lang="nl-NL" altLang="nl-NL" dirty="0" err="1"/>
              <a:t>Gegenständen</a:t>
            </a:r>
            <a:r>
              <a:rPr lang="nl-NL" altLang="nl-NL" dirty="0"/>
              <a:t>“ </a:t>
            </a:r>
            <a:r>
              <a:rPr lang="nl-NL" altLang="nl-NL" dirty="0" err="1"/>
              <a:t>kommt</a:t>
            </a:r>
            <a:r>
              <a:rPr lang="nl-NL" altLang="nl-NL" dirty="0"/>
              <a:t> in der Industrie </a:t>
            </a:r>
            <a:r>
              <a:rPr lang="nl-NL" altLang="nl-NL" dirty="0" err="1"/>
              <a:t>häufig</a:t>
            </a:r>
            <a:r>
              <a:rPr lang="nl-NL" altLang="nl-NL" dirty="0"/>
              <a:t> </a:t>
            </a:r>
            <a:r>
              <a:rPr lang="nl-NL" altLang="nl-NL" dirty="0" err="1"/>
              <a:t>vor</a:t>
            </a:r>
            <a:r>
              <a:rPr lang="nl-NL" altLang="nl-NL" dirty="0"/>
              <a:t> (42 % der </a:t>
            </a:r>
            <a:r>
              <a:rPr lang="nl-NL" altLang="nl-NL" dirty="0" err="1"/>
              <a:t>Unfälle</a:t>
            </a:r>
            <a:r>
              <a:rPr lang="nl-NL" altLang="nl-NL" dirty="0"/>
              <a:t> in </a:t>
            </a:r>
            <a:r>
              <a:rPr lang="nl-NL" altLang="nl-NL" dirty="0" err="1"/>
              <a:t>diesem</a:t>
            </a:r>
            <a:r>
              <a:rPr lang="nl-NL" altLang="nl-NL" dirty="0"/>
              <a:t> </a:t>
            </a:r>
            <a:r>
              <a:rPr lang="nl-NL" altLang="nl-NL" dirty="0" err="1"/>
              <a:t>Sektor</a:t>
            </a:r>
            <a:r>
              <a:rPr lang="nl-NL" altLang="nl-NL" dirty="0"/>
              <a:t>). Die </a:t>
            </a:r>
            <a:r>
              <a:rPr lang="nl-NL" altLang="nl-NL" dirty="0" err="1"/>
              <a:t>meisten</a:t>
            </a:r>
            <a:r>
              <a:rPr lang="nl-NL" altLang="nl-NL" dirty="0"/>
              <a:t> </a:t>
            </a:r>
            <a:r>
              <a:rPr lang="nl-NL" altLang="nl-NL" dirty="0" err="1"/>
              <a:t>Unfälle</a:t>
            </a:r>
            <a:r>
              <a:rPr lang="nl-NL" altLang="nl-NL" dirty="0"/>
              <a:t> betreffen </a:t>
            </a:r>
            <a:r>
              <a:rPr lang="nl-NL" altLang="nl-NL" dirty="0" err="1"/>
              <a:t>Unfälle</a:t>
            </a:r>
            <a:r>
              <a:rPr lang="nl-NL" altLang="nl-NL" dirty="0"/>
              <a:t>, bei </a:t>
            </a:r>
            <a:r>
              <a:rPr lang="nl-NL" altLang="nl-NL" dirty="0" err="1"/>
              <a:t>denen</a:t>
            </a:r>
            <a:r>
              <a:rPr lang="nl-NL" altLang="nl-NL" dirty="0"/>
              <a:t> das </a:t>
            </a:r>
            <a:r>
              <a:rPr lang="nl-NL" altLang="nl-NL" dirty="0" err="1"/>
              <a:t>Opfer</a:t>
            </a:r>
            <a:r>
              <a:rPr lang="nl-NL" altLang="nl-NL" dirty="0"/>
              <a:t> </a:t>
            </a:r>
            <a:r>
              <a:rPr lang="nl-NL" altLang="nl-NL" dirty="0" err="1"/>
              <a:t>mit</a:t>
            </a:r>
            <a:r>
              <a:rPr lang="nl-NL" altLang="nl-NL" dirty="0"/>
              <a:t> </a:t>
            </a:r>
            <a:r>
              <a:rPr lang="nl-NL" altLang="nl-NL" dirty="0" err="1"/>
              <a:t>beweglichen</a:t>
            </a:r>
            <a:r>
              <a:rPr lang="nl-NL" altLang="nl-NL" dirty="0"/>
              <a:t> Teilen </a:t>
            </a:r>
            <a:r>
              <a:rPr lang="nl-NL" altLang="nl-NL" dirty="0" err="1"/>
              <a:t>einer</a:t>
            </a:r>
            <a:r>
              <a:rPr lang="nl-NL" altLang="nl-NL" dirty="0"/>
              <a:t> </a:t>
            </a:r>
            <a:r>
              <a:rPr lang="nl-NL" altLang="nl-NL" dirty="0" err="1"/>
              <a:t>Maschine</a:t>
            </a:r>
            <a:r>
              <a:rPr lang="nl-NL" altLang="nl-NL" dirty="0"/>
              <a:t> in </a:t>
            </a:r>
            <a:r>
              <a:rPr lang="nl-NL" altLang="nl-NL" dirty="0" err="1"/>
              <a:t>Berührung</a:t>
            </a:r>
            <a:r>
              <a:rPr lang="nl-NL" altLang="nl-NL" dirty="0"/>
              <a:t> </a:t>
            </a:r>
            <a:r>
              <a:rPr lang="nl-NL" altLang="nl-NL" dirty="0" err="1"/>
              <a:t>kommt</a:t>
            </a:r>
            <a:r>
              <a:rPr lang="nl-NL" altLang="nl-NL" dirty="0"/>
              <a:t> (69 %).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3791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E9F25-41FB-EB71-B1CA-543B2C934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0C9D8DE-04E2-FA41-6D8A-ED2606C5B7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77C33EC-1CC7-7888-DBCD-67BCDCD54E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406B6B5-CC88-69DE-86EB-107F82E928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7758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EFC58-CA32-B4A4-BBA6-17EE65724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17DCE79-659E-1E99-18A4-20FD948355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68B4722-4A52-AB26-351A-552F0E4B2E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C4D678C-FA87-63F4-5D9A-152A5D6CFA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3405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EB4E2-AF19-B46F-3363-1A757F81C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A707D3E-1230-66B9-2544-9E40CC48AB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0D56130-0017-F222-7348-710EC76F67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F37E875-9A79-0447-ADC8-7936F85EE9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4451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EF810-6BA3-5AB1-DC36-AE99284CD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E799676-C6ED-DE1E-7E4A-3F01058DF8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449C4AD-4B76-56BE-0FEB-CE242F341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E6FCE33-36B5-2457-AEE8-C46B10D868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32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1343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5AF87-8FDF-50CA-101D-F963CC5A0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86AA3C9-49B3-3F4A-E163-477990CD54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4EA44A8-4E7C-DC56-F693-E56DA034CE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nl-NL" altLang="nl-NL" dirty="0" err="1"/>
              <a:t>https</a:t>
            </a:r>
            <a:r>
              <a:rPr lang="nl-NL" altLang="nl-NL" dirty="0"/>
              <a:t>://</a:t>
            </a:r>
            <a:r>
              <a:rPr lang="nl-NL" altLang="nl-NL" dirty="0" err="1"/>
              <a:t>www.nlarbeidsinspectie.nl</a:t>
            </a:r>
            <a:r>
              <a:rPr lang="nl-NL" altLang="nl-NL" dirty="0"/>
              <a:t>/publicaties/rapporten/2024/08/26/monitor-arbeidsongevallen-2023</a:t>
            </a:r>
          </a:p>
          <a:p>
            <a:pPr eaLnBrk="1" hangingPunct="1">
              <a:spcBef>
                <a:spcPct val="0"/>
              </a:spcBef>
            </a:pPr>
            <a:r>
              <a:rPr lang="nl-NL" altLang="nl-NL" dirty="0"/>
              <a:t>Die </a:t>
            </a:r>
            <a:r>
              <a:rPr lang="nl-NL" altLang="nl-NL" dirty="0" err="1"/>
              <a:t>Unfallart</a:t>
            </a:r>
            <a:r>
              <a:rPr lang="nl-NL" altLang="nl-NL" dirty="0"/>
              <a:t> „</a:t>
            </a:r>
            <a:r>
              <a:rPr lang="nl-NL" altLang="nl-NL" dirty="0" err="1"/>
              <a:t>Kontakt</a:t>
            </a:r>
            <a:r>
              <a:rPr lang="nl-NL" altLang="nl-NL" dirty="0"/>
              <a:t> </a:t>
            </a:r>
            <a:r>
              <a:rPr lang="nl-NL" altLang="nl-NL" dirty="0" err="1"/>
              <a:t>mit</a:t>
            </a:r>
            <a:r>
              <a:rPr lang="nl-NL" altLang="nl-NL" dirty="0"/>
              <a:t> </a:t>
            </a:r>
            <a:r>
              <a:rPr lang="nl-NL" altLang="nl-NL" dirty="0" err="1"/>
              <a:t>Arbeitsmitteln</a:t>
            </a:r>
            <a:r>
              <a:rPr lang="nl-NL" altLang="nl-NL" dirty="0"/>
              <a:t> </a:t>
            </a:r>
            <a:r>
              <a:rPr lang="nl-NL" altLang="nl-NL" dirty="0" err="1"/>
              <a:t>oder</a:t>
            </a:r>
            <a:r>
              <a:rPr lang="nl-NL" altLang="nl-NL" dirty="0"/>
              <a:t> </a:t>
            </a:r>
            <a:r>
              <a:rPr lang="nl-NL" altLang="nl-NL" dirty="0" err="1"/>
              <a:t>Gegenständen</a:t>
            </a:r>
            <a:r>
              <a:rPr lang="nl-NL" altLang="nl-NL" dirty="0"/>
              <a:t>“ </a:t>
            </a:r>
            <a:r>
              <a:rPr lang="nl-NL" altLang="nl-NL" dirty="0" err="1"/>
              <a:t>kommt</a:t>
            </a:r>
            <a:r>
              <a:rPr lang="nl-NL" altLang="nl-NL" dirty="0"/>
              <a:t> in der Industrie </a:t>
            </a:r>
            <a:r>
              <a:rPr lang="nl-NL" altLang="nl-NL" dirty="0" err="1"/>
              <a:t>häufig</a:t>
            </a:r>
            <a:r>
              <a:rPr lang="nl-NL" altLang="nl-NL" dirty="0"/>
              <a:t> </a:t>
            </a:r>
            <a:r>
              <a:rPr lang="nl-NL" altLang="nl-NL" dirty="0" err="1"/>
              <a:t>vor</a:t>
            </a:r>
            <a:r>
              <a:rPr lang="nl-NL" altLang="nl-NL" dirty="0"/>
              <a:t> (42 % der </a:t>
            </a:r>
            <a:r>
              <a:rPr lang="nl-NL" altLang="nl-NL" dirty="0" err="1"/>
              <a:t>Unfälle</a:t>
            </a:r>
            <a:r>
              <a:rPr lang="nl-NL" altLang="nl-NL" dirty="0"/>
              <a:t> in </a:t>
            </a:r>
            <a:r>
              <a:rPr lang="nl-NL" altLang="nl-NL" dirty="0" err="1"/>
              <a:t>diesem</a:t>
            </a:r>
            <a:r>
              <a:rPr lang="nl-NL" altLang="nl-NL" dirty="0"/>
              <a:t> </a:t>
            </a:r>
            <a:r>
              <a:rPr lang="nl-NL" altLang="nl-NL" dirty="0" err="1"/>
              <a:t>Sektor</a:t>
            </a:r>
            <a:r>
              <a:rPr lang="nl-NL" altLang="nl-NL" dirty="0"/>
              <a:t>). Die </a:t>
            </a:r>
            <a:r>
              <a:rPr lang="nl-NL" altLang="nl-NL" dirty="0" err="1"/>
              <a:t>meisten</a:t>
            </a:r>
            <a:r>
              <a:rPr lang="nl-NL" altLang="nl-NL" dirty="0"/>
              <a:t> </a:t>
            </a:r>
            <a:r>
              <a:rPr lang="nl-NL" altLang="nl-NL" dirty="0" err="1"/>
              <a:t>Unfälle</a:t>
            </a:r>
            <a:r>
              <a:rPr lang="nl-NL" altLang="nl-NL" dirty="0"/>
              <a:t> betreffen </a:t>
            </a:r>
            <a:r>
              <a:rPr lang="nl-NL" altLang="nl-NL" dirty="0" err="1"/>
              <a:t>Unfälle</a:t>
            </a:r>
            <a:r>
              <a:rPr lang="nl-NL" altLang="nl-NL" dirty="0"/>
              <a:t>, bei </a:t>
            </a:r>
            <a:r>
              <a:rPr lang="nl-NL" altLang="nl-NL" dirty="0" err="1"/>
              <a:t>denen</a:t>
            </a:r>
            <a:r>
              <a:rPr lang="nl-NL" altLang="nl-NL" dirty="0"/>
              <a:t> das </a:t>
            </a:r>
            <a:r>
              <a:rPr lang="nl-NL" altLang="nl-NL" dirty="0" err="1"/>
              <a:t>Opfer</a:t>
            </a:r>
            <a:r>
              <a:rPr lang="nl-NL" altLang="nl-NL" dirty="0"/>
              <a:t> </a:t>
            </a:r>
            <a:r>
              <a:rPr lang="nl-NL" altLang="nl-NL" dirty="0" err="1"/>
              <a:t>mit</a:t>
            </a:r>
            <a:r>
              <a:rPr lang="nl-NL" altLang="nl-NL" dirty="0"/>
              <a:t> </a:t>
            </a:r>
            <a:r>
              <a:rPr lang="nl-NL" altLang="nl-NL" dirty="0" err="1"/>
              <a:t>beweglichen</a:t>
            </a:r>
            <a:r>
              <a:rPr lang="nl-NL" altLang="nl-NL" dirty="0"/>
              <a:t> Teilen </a:t>
            </a:r>
            <a:r>
              <a:rPr lang="nl-NL" altLang="nl-NL" dirty="0" err="1"/>
              <a:t>einer</a:t>
            </a:r>
            <a:r>
              <a:rPr lang="nl-NL" altLang="nl-NL" dirty="0"/>
              <a:t> </a:t>
            </a:r>
            <a:r>
              <a:rPr lang="nl-NL" altLang="nl-NL" dirty="0" err="1"/>
              <a:t>Maschine</a:t>
            </a:r>
            <a:r>
              <a:rPr lang="nl-NL" altLang="nl-NL" dirty="0"/>
              <a:t> in </a:t>
            </a:r>
            <a:r>
              <a:rPr lang="nl-NL" altLang="nl-NL" dirty="0" err="1"/>
              <a:t>Berührung</a:t>
            </a:r>
            <a:r>
              <a:rPr lang="nl-NL" altLang="nl-NL" dirty="0"/>
              <a:t> </a:t>
            </a:r>
            <a:r>
              <a:rPr lang="nl-NL" altLang="nl-NL" dirty="0" err="1"/>
              <a:t>kommt</a:t>
            </a:r>
            <a:r>
              <a:rPr lang="nl-NL" altLang="nl-NL"/>
              <a:t> (69 %).</a:t>
            </a:r>
            <a:endParaRPr lang="nl-NL" alt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E97DD8-917E-419E-F611-088607962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9524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0A949-70DF-BB55-A68B-3A687EA30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55E5781-53E6-2271-7599-EAB71D09A3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C1CE9B6-0EF9-B3E0-9305-EC8DA4DF41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F254664-9756-BCF7-B1ED-868C2F6663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0229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2386A-E5EF-C1D1-C4AC-1AE21F914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A6DA45B-A2ED-C08C-0361-B6161A8F5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67AC5F0-9B29-23C7-6F3E-42AAE40A5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D2C1687-9B42-418E-74EC-589115BB0E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3166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155D5-E859-A1B7-1F10-9CCFA6B06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2C92103-0086-CFE1-3902-40295066B7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1844C21-37F0-05A0-55F5-3A7A42288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AF5C56-8BD2-8806-663E-83FBBD0615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3621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58CD7-235C-44A9-D345-D8FFF321E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4CF5926-7B8A-D229-EC75-B36A98EF6A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658434E-5365-6E28-27D5-6EC5EEEA27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F494CE-5826-20C8-CD35-626D74811F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8891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24114-5F3B-197D-C7BA-83274258A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36B54C5-7F77-2B1A-E003-0EF5884EDA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C2A9827-84C0-EFF0-4BFA-0CC3FEF20C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23E912B-84CE-B403-24D8-6EEA835B7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4665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4731F-EF6C-D5DB-B57C-588E0312E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B1879CE-7C85-B796-D81A-959DDB2BC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23EF3D4-20E7-EAB8-7DDD-652EF439A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6EE958E-BBBC-D965-AC51-233E3271E6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238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6903CF-E40F-AD8D-F38D-5612A9EA3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847493"/>
            <a:ext cx="10505661" cy="1299359"/>
          </a:xfrm>
        </p:spPr>
        <p:txBody>
          <a:bodyPr anchor="t" anchorCtr="0">
            <a:normAutofit/>
          </a:bodyPr>
          <a:lstStyle>
            <a:lvl1pPr algn="ctr"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B0F0C89-A1BE-A078-D52C-0FC23138D0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2398642"/>
            <a:ext cx="10505661" cy="3684105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27133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B91C9693-1A60-0B2A-0F83-6A7D08E9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F68A5BC4-7A99-104E-7E0F-DC6CC68E1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742699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8C4EF-3CEA-C838-6F44-68CD095B6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9C6FB7-DEEE-875C-FDA6-ADA64BFF0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BB6650-7867-1884-C58F-5D51317A0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199294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451A9-07CC-6BBF-2A47-1C276EED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BB2B48-C3D3-4054-97F2-C1D493EE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E49832-8819-19FB-CDF7-908B142FB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18C054-D653-D09E-E0DB-2D87E08E3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BA075E0-4CD1-913F-BE4C-17C8BF485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502057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1905D1-8E13-AED7-B56C-58535B26E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3150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44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FDF9BF-2558-C5E6-655F-516C8D7B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01C790-0038-FF56-01FF-6AE15CA8F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09D524-74EE-DFBF-2FF7-3C036F7B0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84868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0FCEA-199A-AD5B-B031-B96F57D3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CBFB1CB-BD1E-2D76-1DAD-C28075CE6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A1B883-5725-932E-CE70-6C000E3C1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62577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2109990-4A5C-A623-CCAD-3E3FAED84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847493"/>
            <a:ext cx="10505661" cy="1299359"/>
          </a:xfrm>
        </p:spPr>
        <p:txBody>
          <a:bodyPr anchor="t" anchorCtr="0">
            <a:normAutofit/>
          </a:bodyPr>
          <a:lstStyle>
            <a:lvl1pPr algn="ctr"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A8848FA7-3ED5-B7AA-887B-76F7B1B1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2398642"/>
            <a:ext cx="10505661" cy="3684105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9770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B91C9693-1A60-0B2A-0F83-6A7D08E9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F68A5BC4-7A99-104E-7E0F-DC6CC68E1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883034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8C4EF-3CEA-C838-6F44-68CD095B6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9C6FB7-DEEE-875C-FDA6-ADA64BFF0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BB6650-7867-1884-C58F-5D51317A0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4680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6C9FE9-8AEB-CF6C-83D7-DF4E90359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C62901-FF00-CD34-E0F0-95D37F8BF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014119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451A9-07CC-6BBF-2A47-1C276EED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BB2B48-C3D3-4054-97F2-C1D493EE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E49832-8819-19FB-CDF7-908B142FB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18C054-D653-D09E-E0DB-2D87E08E3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BA075E0-4CD1-913F-BE4C-17C8BF485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748278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1905D1-8E13-AED7-B56C-58535B26E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36274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559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FDF9BF-2558-C5E6-655F-516C8D7B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01C790-0038-FF56-01FF-6AE15CA8F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09D524-74EE-DFBF-2FF7-3C036F7B0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52504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0FCEA-199A-AD5B-B031-B96F57D3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CBFB1CB-BD1E-2D76-1DAD-C28075CE6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A1B883-5725-932E-CE70-6C000E3C1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26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C88C6D-6C2C-D49C-FAF0-A2AF0322E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A0DD0E-58D0-54DC-C29E-8F2E6DE8F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93C59C1-87C1-6413-A1E2-18BD1C38A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403816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D84C65-8B7C-D016-31F8-BBD1B58FC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86E5838-03B0-09BA-56AE-AC24D76B7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874D1F-CC25-10E7-81E0-E10D5F16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34B8AA2-FFA9-296A-8EEE-43019FA8F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6C3EEE7-4C50-B91A-3D31-247759EFA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728198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3B295-4B93-27DD-7A5F-4649780BA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8"/>
            <a:ext cx="10515600" cy="906904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15464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482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AFC75-0219-2F44-E0BF-A49B68C3A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2704AC-6C53-DD61-08CC-4329C24E9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79653E8-37E4-C7CF-91D7-656DC55D0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1030"/>
            <a:ext cx="3932237" cy="3627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0937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08A3BAC-1495-8167-5DEE-1B810287D9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A551EE5-4177-89A1-04CB-E4EB9F7C5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F548E75D-E2F0-7354-97E2-BD7A8A373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1030"/>
            <a:ext cx="3932237" cy="3627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4140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2109990-4A5C-A623-CCAD-3E3FAED84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847493"/>
            <a:ext cx="10505661" cy="1299359"/>
          </a:xfrm>
        </p:spPr>
        <p:txBody>
          <a:bodyPr anchor="t" anchorCtr="0">
            <a:normAutofit/>
          </a:bodyPr>
          <a:lstStyle>
            <a:lvl1pPr algn="ctr"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A8848FA7-3ED5-B7AA-887B-76F7B1B1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2398642"/>
            <a:ext cx="10505661" cy="3684105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3647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5C343283-DAB4-CD4E-B9A5-9033E036D78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0" y="6356350"/>
            <a:ext cx="8597348" cy="50165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5EBA499-CB8E-8757-6CE8-509E86DAB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53A547-C78D-7C22-67AB-F89665D80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pic>
        <p:nvPicPr>
          <p:cNvPr id="13" name="Afbeelding 12" descr="Afbeelding met Lettertype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947DEBA7-211F-B70A-6896-42CE64A2561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85037" y="6232294"/>
            <a:ext cx="1868763" cy="53549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77BF7DD-20FA-1880-7BD6-C0400D5FB3D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19371" y="6460672"/>
            <a:ext cx="6415708" cy="2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2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rgbClr val="0086CD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0613"/>
        </a:buClr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6CD"/>
        </a:buClr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613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613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Lettertype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88FE2F72-4518-B9B4-99FA-14154F8CF92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485037" y="6258393"/>
            <a:ext cx="1868763" cy="535494"/>
          </a:xfrm>
          <a:prstGeom prst="rect">
            <a:avLst/>
          </a:prstGeom>
        </p:spPr>
      </p:pic>
      <p:sp>
        <p:nvSpPr>
          <p:cNvPr id="16" name="Tijdelijke aanduiding voor titel 1">
            <a:extLst>
              <a:ext uri="{FF2B5EF4-FFF2-40B4-BE49-F238E27FC236}">
                <a16:creationId xmlns:a16="http://schemas.microsoft.com/office/drawing/2014/main" id="{F1623D7A-4819-9B65-A2AE-D067874B3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91F2A318-A921-BC6D-FF2E-6BCCEADA6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4D8CFF1-C3F7-B36C-11EC-8DF4F0DF4FE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flipH="1">
            <a:off x="0" y="6356350"/>
            <a:ext cx="8597348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3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0086CD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0613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6CD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Lettertype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88FE2F72-4518-B9B4-99FA-14154F8CF92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485037" y="6258393"/>
            <a:ext cx="1868763" cy="535494"/>
          </a:xfrm>
          <a:prstGeom prst="rect">
            <a:avLst/>
          </a:prstGeom>
        </p:spPr>
      </p:pic>
      <p:sp>
        <p:nvSpPr>
          <p:cNvPr id="16" name="Tijdelijke aanduiding voor titel 1">
            <a:extLst>
              <a:ext uri="{FF2B5EF4-FFF2-40B4-BE49-F238E27FC236}">
                <a16:creationId xmlns:a16="http://schemas.microsoft.com/office/drawing/2014/main" id="{F1623D7A-4819-9B65-A2AE-D067874B3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91F2A318-A921-BC6D-FF2E-6BCCEADA6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64268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baseline="0">
          <a:solidFill>
            <a:srgbClr val="0086CD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0613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6CD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5xbeter.n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hyperlink" Target="http://www.5xbeter.nl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5xbeter.n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5xbeter.n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B208A-05ED-1F6E-E3CD-8C3FCFF02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3169" y="428233"/>
            <a:ext cx="10505661" cy="1002361"/>
          </a:xfrm>
        </p:spPr>
        <p:txBody>
          <a:bodyPr>
            <a:normAutofit/>
          </a:bodyPr>
          <a:lstStyle/>
          <a:p>
            <a:r>
              <a:rPr lang="de-DE" sz="2800"/>
              <a:t>Schulung Arbeitssicherheit und Gesundheitsschutz</a:t>
            </a:r>
            <a:br>
              <a:rPr lang="de-DE" sz="2800"/>
            </a:br>
            <a:r>
              <a:rPr lang="de-DE" sz="2800"/>
              <a:t>Maschinensicherheit: Arbeiten mit einem Winkelschleifer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1C324E1-BC5B-18EE-A0AD-DC4385409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168" y="1430594"/>
            <a:ext cx="10505661" cy="366680"/>
          </a:xfrm>
        </p:spPr>
        <p:txBody>
          <a:bodyPr>
            <a:normAutofit/>
          </a:bodyPr>
          <a:lstStyle/>
          <a:p>
            <a:r>
              <a:rPr lang="de-DE" sz="2000">
                <a:latin typeface="Arial" panose="020B0604020202020204" pitchFamily="34" charset="0"/>
              </a:rPr>
              <a:t>Firmenname und Datum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DE84BC9-D223-C667-6F00-C9574FD55819}"/>
              </a:ext>
            </a:extLst>
          </p:cNvPr>
          <p:cNvSpPr/>
          <p:nvPr/>
        </p:nvSpPr>
        <p:spPr>
          <a:xfrm>
            <a:off x="843169" y="1954160"/>
            <a:ext cx="10505661" cy="38419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A1ACD19-10C4-1BA7-638F-0A2D0502A8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36" b="10936"/>
          <a:stretch/>
        </p:blipFill>
        <p:spPr>
          <a:xfrm>
            <a:off x="843169" y="1954160"/>
            <a:ext cx="10505662" cy="384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30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838FA-D99A-E3C4-C037-D58F9CB04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06511BA-7996-C8F8-BA54-ABCAA3C2D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CD09551-C1EF-61E3-FB73-E5EEF9560E5C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de-DE" sz="2800">
                <a:latin typeface="Arial" panose="020B0604020202020204" pitchFamily="34" charset="0"/>
              </a:rPr>
              <a:t>Sicher und gesund arbeiten  </a:t>
            </a:r>
            <a:r>
              <a:rPr lang="de-DE" sz="280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de-DE"/>
              <a:t>  </a:t>
            </a:r>
            <a:r>
              <a:rPr lang="de-DE" sz="2800" b="0">
                <a:latin typeface="Arial" panose="020B0604020202020204" pitchFamily="34" charset="0"/>
              </a:rPr>
              <a:t>Maschinensicherheit: Winkelschleifer</a:t>
            </a: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E9D6A4A5-C4BD-85A6-B62B-7F441D478A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42" r="-1" b="51404"/>
          <a:stretch>
            <a:fillRect/>
          </a:stretch>
        </p:blipFill>
        <p:spPr>
          <a:xfrm>
            <a:off x="973667" y="1407753"/>
            <a:ext cx="6762019" cy="96085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AABE8D72-065F-BD06-0265-4392952F68B1}"/>
              </a:ext>
            </a:extLst>
          </p:cNvPr>
          <p:cNvSpPr txBox="1">
            <a:spLocks/>
          </p:cNvSpPr>
          <p:nvPr/>
        </p:nvSpPr>
        <p:spPr>
          <a:xfrm>
            <a:off x="848138" y="2451350"/>
            <a:ext cx="6944491" cy="26628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de-DE" sz="2000" b="0">
                <a:solidFill>
                  <a:schemeClr val="tx1"/>
                </a:solidFill>
                <a:latin typeface="Arial" panose="020B0604020202020204" pitchFamily="34" charset="0"/>
              </a:rPr>
              <a:t>Der wesentliche Unterschied zwischen Trennscheiben und Schruppscheiben ist ihre Stärke.</a:t>
            </a:r>
          </a:p>
          <a:p>
            <a:pPr algn="l">
              <a:lnSpc>
                <a:spcPct val="100000"/>
              </a:lnSpc>
              <a:buClr>
                <a:srgbClr val="E30613"/>
              </a:buClr>
            </a:pP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de-DE" sz="2000" b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Eine Trennscheibe ist oft etwa 1 mm stark, während eine Schruppscheibe stärker ist.</a:t>
            </a:r>
          </a:p>
          <a:p>
            <a:pPr algn="l">
              <a:lnSpc>
                <a:spcPct val="100000"/>
              </a:lnSpc>
              <a:buClr>
                <a:srgbClr val="E30613"/>
              </a:buClr>
            </a:pP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de-DE" sz="2000" b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In diesem Beispiel wird davor gewarnt, diese Scheibe zum Entgraten zu verwenden. Dies wird durch ein Piktogramm und Text angezeigt.</a:t>
            </a:r>
          </a:p>
        </p:txBody>
      </p:sp>
      <p:pic>
        <p:nvPicPr>
          <p:cNvPr id="4" name="Afbeelding 3" descr="Afbeelding met tekst, compactdisk, cirkel, Apparaat voor gegevensopslag&#10;&#10;Door AI gegenereerde inhoud is mogelijk onjuist.">
            <a:extLst>
              <a:ext uri="{FF2B5EF4-FFF2-40B4-BE49-F238E27FC236}">
                <a16:creationId xmlns:a16="http://schemas.microsoft.com/office/drawing/2014/main" id="{CF6947AF-0677-DF69-0E89-5E8E7422F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260" y="1203726"/>
            <a:ext cx="3629739" cy="477703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0DAB9F8-E781-598B-3863-60247A631490}"/>
              </a:ext>
            </a:extLst>
          </p:cNvPr>
          <p:cNvSpPr txBox="1">
            <a:spLocks/>
          </p:cNvSpPr>
          <p:nvPr/>
        </p:nvSpPr>
        <p:spPr>
          <a:xfrm>
            <a:off x="9783271" y="5114166"/>
            <a:ext cx="1372760" cy="4188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lnSpc>
                <a:spcPct val="100000"/>
              </a:lnSpc>
              <a:buClr>
                <a:srgbClr val="E30613"/>
              </a:buClr>
            </a:pPr>
            <a:r>
              <a:rPr lang="de-DE" sz="2000" b="0">
                <a:solidFill>
                  <a:schemeClr val="accent6"/>
                </a:solidFill>
                <a:latin typeface="Arial" panose="020B0604020202020204" pitchFamily="34" charset="0"/>
              </a:rPr>
              <a:t>Piktogramm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49168E-90D0-F11E-98E4-23DBC007FC70}"/>
              </a:ext>
            </a:extLst>
          </p:cNvPr>
          <p:cNvSpPr txBox="1">
            <a:spLocks/>
          </p:cNvSpPr>
          <p:nvPr/>
        </p:nvSpPr>
        <p:spPr>
          <a:xfrm>
            <a:off x="9104745" y="3379166"/>
            <a:ext cx="1006063" cy="4188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lnSpc>
                <a:spcPct val="100000"/>
              </a:lnSpc>
              <a:buClr>
                <a:srgbClr val="E30613"/>
              </a:buClr>
            </a:pPr>
            <a:r>
              <a:rPr lang="de-DE" sz="2000" b="0">
                <a:solidFill>
                  <a:schemeClr val="accent6"/>
                </a:solidFill>
                <a:latin typeface="Arial" panose="020B0604020202020204" pitchFamily="34" charset="0"/>
              </a:rPr>
              <a:t>Text</a:t>
            </a:r>
          </a:p>
        </p:txBody>
      </p:sp>
      <p:pic>
        <p:nvPicPr>
          <p:cNvPr id="2" name="Afbeelding 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2687A93D-D04B-C4F7-6850-923E5F122E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42" r="-1" b="51404"/>
          <a:stretch>
            <a:fillRect/>
          </a:stretch>
        </p:blipFill>
        <p:spPr>
          <a:xfrm>
            <a:off x="0" y="1399287"/>
            <a:ext cx="6762019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38A3FBE0-2BC1-BED5-EA7D-31C24E409776}"/>
              </a:ext>
            </a:extLst>
          </p:cNvPr>
          <p:cNvSpPr txBox="1">
            <a:spLocks/>
          </p:cNvSpPr>
          <p:nvPr/>
        </p:nvSpPr>
        <p:spPr>
          <a:xfrm>
            <a:off x="848139" y="1642978"/>
            <a:ext cx="7017394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</a:rPr>
              <a:t>Woran erkennt man den Unterschied?</a:t>
            </a:r>
          </a:p>
        </p:txBody>
      </p:sp>
    </p:spTree>
    <p:extLst>
      <p:ext uri="{BB962C8B-B14F-4D97-AF65-F5344CB8AC3E}">
        <p14:creationId xmlns:p14="http://schemas.microsoft.com/office/powerpoint/2010/main" val="349831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80C6D-3260-9BCA-016D-EFB3954AD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DC13DBEB-209F-0F36-5FF6-0B67F3379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E1D731D-9FAF-D254-2725-DFA399F30065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de-DE" sz="2800">
                <a:latin typeface="Arial" panose="020B0604020202020204" pitchFamily="34" charset="0"/>
              </a:rPr>
              <a:t>Sicher und gesund arbeiten  </a:t>
            </a:r>
            <a:r>
              <a:rPr lang="de-DE" sz="280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de-DE"/>
              <a:t>  </a:t>
            </a:r>
            <a:r>
              <a:rPr lang="de-DE" sz="2800" b="0">
                <a:latin typeface="Arial" panose="020B0604020202020204" pitchFamily="34" charset="0"/>
              </a:rPr>
              <a:t>Maschinensicherheit: Winkelschleifer</a:t>
            </a: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6487FBB4-6575-1D85-DE03-DABCE02830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16" r="-2" b="51404"/>
          <a:stretch>
            <a:fillRect/>
          </a:stretch>
        </p:blipFill>
        <p:spPr>
          <a:xfrm>
            <a:off x="0" y="1407753"/>
            <a:ext cx="6434279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90ABDF58-39A5-AF3F-3571-D9D31159EA19}"/>
              </a:ext>
            </a:extLst>
          </p:cNvPr>
          <p:cNvSpPr txBox="1">
            <a:spLocks/>
          </p:cNvSpPr>
          <p:nvPr/>
        </p:nvSpPr>
        <p:spPr>
          <a:xfrm>
            <a:off x="848139" y="1642978"/>
            <a:ext cx="6094528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</a:rPr>
              <a:t>Eine schwierige Entscheidung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361E649-5BB8-F043-DE0A-054F520F18FD}"/>
              </a:ext>
            </a:extLst>
          </p:cNvPr>
          <p:cNvSpPr txBox="1">
            <a:spLocks/>
          </p:cNvSpPr>
          <p:nvPr/>
        </p:nvSpPr>
        <p:spPr>
          <a:xfrm>
            <a:off x="848138" y="2451350"/>
            <a:ext cx="5169463" cy="121471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Bevor Sie mit der Arbeit beginnen, müssen Sie festlegen, welche Scheibe Sie verwenden möchten.</a:t>
            </a:r>
          </a:p>
          <a:p>
            <a:pPr algn="l">
              <a:lnSpc>
                <a:spcPct val="100000"/>
              </a:lnSpc>
              <a:buClr>
                <a:srgbClr val="E30613"/>
              </a:buClr>
            </a:pP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Die Aufgabe und das zu bearbeitende Material bestimmen die Wahl der Scheibe.</a:t>
            </a:r>
          </a:p>
          <a:p>
            <a:pPr algn="l">
              <a:lnSpc>
                <a:spcPct val="100000"/>
              </a:lnSpc>
              <a:buClr>
                <a:srgbClr val="E30613"/>
              </a:buClr>
            </a:pP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Sollten Sie dies nicht sorgfältig durchdenken und eine beliebige Scheibe verwenden, kann dies zu einer minderwertigen Verarbeitung und zu Verletzungen führen.</a:t>
            </a:r>
          </a:p>
        </p:txBody>
      </p:sp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D799914A-4F6D-53C6-3B6A-199DE72DF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448639"/>
            <a:ext cx="5172512" cy="3336918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B73F07BC-BB6B-A6A0-387C-E58B17800134}"/>
              </a:ext>
            </a:extLst>
          </p:cNvPr>
          <p:cNvSpPr txBox="1">
            <a:spLocks/>
          </p:cNvSpPr>
          <p:nvPr/>
        </p:nvSpPr>
        <p:spPr>
          <a:xfrm>
            <a:off x="6017600" y="5882760"/>
            <a:ext cx="5169463" cy="3502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de-DE" sz="1200" b="0" dirty="0">
                <a:solidFill>
                  <a:schemeClr val="tx1"/>
                </a:solidFill>
                <a:latin typeface="Arial" panose="020B0604020202020204" pitchFamily="34" charset="0"/>
              </a:rPr>
              <a:t>Die Möglichkeiten der Auswahl sind endlos (Quelle: Google)</a:t>
            </a:r>
          </a:p>
        </p:txBody>
      </p:sp>
    </p:spTree>
    <p:extLst>
      <p:ext uri="{BB962C8B-B14F-4D97-AF65-F5344CB8AC3E}">
        <p14:creationId xmlns:p14="http://schemas.microsoft.com/office/powerpoint/2010/main" val="255875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3E15E-BBC4-FE51-B122-F529A96B2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5D581906-4FC7-8842-8AE4-10B39F255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CD0DB3A-A365-B5F6-EBCE-5AA66A6DB6BE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de-DE" sz="2800">
                <a:latin typeface="Arial" panose="020B0604020202020204" pitchFamily="34" charset="0"/>
              </a:rPr>
              <a:t>Sicher und gesund arbeiten  </a:t>
            </a:r>
            <a:r>
              <a:rPr lang="de-DE" sz="280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de-DE"/>
              <a:t>  </a:t>
            </a:r>
            <a:r>
              <a:rPr lang="de-DE" sz="2800" b="0">
                <a:latin typeface="Arial" panose="020B0604020202020204" pitchFamily="34" charset="0"/>
              </a:rPr>
              <a:t>Maschinensicherheit: Winkelschleifer</a:t>
            </a: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77B90F0B-BDBA-19FE-5D72-9CB311BFF7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597" r="-2" b="51404"/>
          <a:stretch>
            <a:fillRect/>
          </a:stretch>
        </p:blipFill>
        <p:spPr>
          <a:xfrm>
            <a:off x="1" y="1407753"/>
            <a:ext cx="4927890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48F95952-28A5-E6B7-922B-1A0F4401CAB5}"/>
              </a:ext>
            </a:extLst>
          </p:cNvPr>
          <p:cNvSpPr txBox="1">
            <a:spLocks/>
          </p:cNvSpPr>
          <p:nvPr/>
        </p:nvSpPr>
        <p:spPr>
          <a:xfrm>
            <a:off x="848139" y="1642978"/>
            <a:ext cx="5518794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</a:rPr>
              <a:t>Sichere Handhabung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710CDE3-7A59-EDEB-59C7-F41E9982C401}"/>
              </a:ext>
            </a:extLst>
          </p:cNvPr>
          <p:cNvSpPr txBox="1">
            <a:spLocks/>
          </p:cNvSpPr>
          <p:nvPr/>
        </p:nvSpPr>
        <p:spPr>
          <a:xfrm>
            <a:off x="848139" y="2391953"/>
            <a:ext cx="10717328" cy="36500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ts val="2600"/>
              </a:lnSpc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Lassen Sie das Netzkabel aus der Steckdose gezogen, bis…</a:t>
            </a:r>
          </a:p>
          <a:p>
            <a:pPr algn="l">
              <a:lnSpc>
                <a:spcPts val="2600"/>
              </a:lnSpc>
              <a:buClr>
                <a:srgbClr val="E30613"/>
              </a:buClr>
            </a:pP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marL="342900" indent="-342900" algn="l">
              <a:lnSpc>
                <a:spcPts val="26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die Schleifscheibe ordnungsgemäß befestigt und für das zu bearbeitende Material geeignet ist.</a:t>
            </a:r>
          </a:p>
          <a:p>
            <a:pPr marL="342900" indent="-342900" algn="l">
              <a:lnSpc>
                <a:spcPts val="26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Sichern Sie das Werkstück ordnungsgemäß, um unerwartete Bewegungen zu verhindern.</a:t>
            </a:r>
          </a:p>
          <a:p>
            <a:pPr marL="342900" indent="-342900" algn="l">
              <a:lnSpc>
                <a:spcPts val="26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Sie können nun das Netzkabel wieder einstecken (sofern die Taste „ON“ nicht eingeschaltet ist).</a:t>
            </a:r>
          </a:p>
          <a:p>
            <a:pPr marL="342900" indent="-342900" algn="l">
              <a:lnSpc>
                <a:spcPts val="26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Halten Sie den Schleifer mit 2 Händen fest, dadurch haben Sie eine bessere Kontrolle. Nehmen Sie eine stabile Position ein und schalten Sie den Schleifer ein.</a:t>
            </a:r>
          </a:p>
          <a:p>
            <a:pPr marL="342900" indent="-342900" algn="l">
              <a:lnSpc>
                <a:spcPts val="26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Lassen Sie den Schleifer vor Beginn der Schleifarbeiten die entsprechende Drehzahl erreichen.</a:t>
            </a:r>
          </a:p>
        </p:txBody>
      </p:sp>
    </p:spTree>
    <p:extLst>
      <p:ext uri="{BB962C8B-B14F-4D97-AF65-F5344CB8AC3E}">
        <p14:creationId xmlns:p14="http://schemas.microsoft.com/office/powerpoint/2010/main" val="353164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CFD6E-4DCE-C597-65EC-CD02949C7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3F51A44-2560-A3B4-AEEF-ABBF1016E8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AA3C08A-4DFF-28C5-6630-1B40C8F6759B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de-DE" sz="2800">
                <a:latin typeface="Arial" panose="020B0604020202020204" pitchFamily="34" charset="0"/>
              </a:rPr>
              <a:t>Sicher und gesund arbeiten  </a:t>
            </a:r>
            <a:r>
              <a:rPr lang="de-DE" sz="280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de-DE"/>
              <a:t>  </a:t>
            </a:r>
            <a:r>
              <a:rPr lang="de-DE" sz="2800" b="0">
                <a:latin typeface="Arial" panose="020B0604020202020204" pitchFamily="34" charset="0"/>
              </a:rPr>
              <a:t>Maschinensicherheit: Winkelschleifer</a:t>
            </a: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80ADF6BC-7288-F917-CE45-6D519E7D21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597" r="-2" b="51404"/>
          <a:stretch>
            <a:fillRect/>
          </a:stretch>
        </p:blipFill>
        <p:spPr>
          <a:xfrm>
            <a:off x="1" y="1407753"/>
            <a:ext cx="4927890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320C244D-C103-2B03-15C5-3DED84422B71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697528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</a:rPr>
              <a:t>Sichere Handhabung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0DF1938-7A8A-B8D1-B7ED-61E27DF68321}"/>
              </a:ext>
            </a:extLst>
          </p:cNvPr>
          <p:cNvSpPr txBox="1">
            <a:spLocks/>
          </p:cNvSpPr>
          <p:nvPr/>
        </p:nvSpPr>
        <p:spPr>
          <a:xfrm>
            <a:off x="848138" y="2451349"/>
            <a:ext cx="10378662" cy="36500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Nicht jede Scheibe ist zum Entgraten geeignet. Achten Sie darauf, dass Sie die richtige Schruppscheibe verwenden und den richtigen Winkel einhalten.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Schneiden: Achten Sie beim Schneiden mit einer dünnen Scheibe darauf, dass Sie keine ruckartigen Bewegungen machen; schleifen Sie möglichst im rechten Winkel. Eine dünne Scheibe bricht leicht, was viele unangenehme Folgen nach sich zieht.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Warten Sie nach Abschluss des Schleifvorgangs oder vor dem Auswechseln der Schleifscheibe, bis der Winkelschleifer vollständig zum Stillstand gekommen ist, und ziehen Sie das Netzkabel.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Wechseln oder ersetzen Sie </a:t>
            </a:r>
            <a:r>
              <a:rPr lang="de-DE" sz="2000" b="1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niemals</a:t>
            </a: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 die Scheibe, während das Gerät eingeschaltet ist.</a:t>
            </a:r>
          </a:p>
        </p:txBody>
      </p:sp>
    </p:spTree>
    <p:extLst>
      <p:ext uri="{BB962C8B-B14F-4D97-AF65-F5344CB8AC3E}">
        <p14:creationId xmlns:p14="http://schemas.microsoft.com/office/powerpoint/2010/main" val="295409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2987C-829B-EB4A-B76F-059FD0B04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0959425A-CB27-E7BC-D875-2B2372002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66278A0-4851-FA02-0BBD-FC3A93537FE8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de-DE" sz="2800">
                <a:latin typeface="Arial" panose="020B0604020202020204" pitchFamily="34" charset="0"/>
              </a:rPr>
              <a:t>Sicher und gesund arbeiten  </a:t>
            </a:r>
            <a:r>
              <a:rPr lang="de-DE" sz="280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de-DE"/>
              <a:t>  </a:t>
            </a:r>
            <a:r>
              <a:rPr lang="de-DE" sz="2800" b="0">
                <a:latin typeface="Arial" panose="020B0604020202020204" pitchFamily="34" charset="0"/>
              </a:rPr>
              <a:t>Maschinensicherheit: Winkelschleifer</a:t>
            </a: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6555F34C-44E2-BEA0-2D32-EE9A75901C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547" r="-3" b="51404"/>
          <a:stretch>
            <a:fillRect/>
          </a:stretch>
        </p:blipFill>
        <p:spPr>
          <a:xfrm>
            <a:off x="1" y="1407753"/>
            <a:ext cx="4931838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6D3DD876-FCE7-5F71-55B6-BF837ED4DA9C}"/>
              </a:ext>
            </a:extLst>
          </p:cNvPr>
          <p:cNvSpPr txBox="1">
            <a:spLocks/>
          </p:cNvSpPr>
          <p:nvPr/>
        </p:nvSpPr>
        <p:spPr>
          <a:xfrm>
            <a:off x="848139" y="1634511"/>
            <a:ext cx="4604394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de-DE" sz="2900" dirty="0">
                <a:solidFill>
                  <a:schemeClr val="bg1"/>
                </a:solidFill>
                <a:latin typeface="Arial" panose="020B0604020202020204" pitchFamily="34" charset="0"/>
              </a:rPr>
              <a:t>Sichere Handhabung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DD56B2A-C4B4-8CB0-2DAB-31307A34DA43}"/>
              </a:ext>
            </a:extLst>
          </p:cNvPr>
          <p:cNvSpPr txBox="1">
            <a:spLocks/>
          </p:cNvSpPr>
          <p:nvPr/>
        </p:nvSpPr>
        <p:spPr>
          <a:xfrm>
            <a:off x="848138" y="2451349"/>
            <a:ext cx="7999529" cy="36500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Wenn Sie die auf dem Gerät und der Schleifscheibe angebrachten Angaben sorgfältig lesen, wissen Sie bereits, dass deren Verwendung mit gewissen Gefahren verbunden ist.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Der gesunde Menschenverstand sagt Ihnen auch, dass Sie sich von der rotierenden Scheibe fernhalten sollten. Sie müssen sehr vorsichtig schleifen, um die Scheibe unversehrt zu halten.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Es handelt sich um ein praktisches Werkzeug, aber wie viel Risiko sind Sie bereit einzugehen?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endParaRPr lang="pl-PL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Seien Sie nicht übermütig und arbeiten Sie sicher mit einem Winkelschleifer!</a:t>
            </a:r>
          </a:p>
        </p:txBody>
      </p:sp>
      <p:pic>
        <p:nvPicPr>
          <p:cNvPr id="6" name="Afbeelding 5" descr="Afbeelding met persoon, person, kleding, tekst&#10;&#10;Door AI gegenereerde inhoud is mogelijk onjuist.">
            <a:extLst>
              <a:ext uri="{FF2B5EF4-FFF2-40B4-BE49-F238E27FC236}">
                <a16:creationId xmlns:a16="http://schemas.microsoft.com/office/drawing/2014/main" id="{0297FC7A-3096-02FF-4ED8-3A293A395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776" y="1407753"/>
            <a:ext cx="2326085" cy="411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1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B90CA-76DD-F92D-E9D8-91F90FB42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4F89D6FB-3DD0-18C7-B3BC-FD696B5332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876" b="51404"/>
          <a:stretch>
            <a:fillRect/>
          </a:stretch>
        </p:blipFill>
        <p:spPr>
          <a:xfrm>
            <a:off x="0" y="1400379"/>
            <a:ext cx="5994400" cy="960857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8BDB85CB-AE72-270B-732F-607898A23E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1DC12D0-2380-6A23-4CC0-978A4690B864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de-DE" sz="2800">
                <a:latin typeface="Arial" panose="020B0604020202020204" pitchFamily="34" charset="0"/>
              </a:rPr>
              <a:t>Sicher und gesund arbeiten  </a:t>
            </a:r>
            <a:r>
              <a:rPr lang="de-DE" sz="280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de-DE"/>
              <a:t>  </a:t>
            </a:r>
            <a:r>
              <a:rPr lang="de-DE" sz="2800" b="0">
                <a:latin typeface="Arial" panose="020B0604020202020204" pitchFamily="34" charset="0"/>
              </a:rPr>
              <a:t>Maschinensicherheit: Winkelschleifer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91F83883-912B-305D-D63B-03781B615C6D}"/>
              </a:ext>
            </a:extLst>
          </p:cNvPr>
          <p:cNvSpPr txBox="1">
            <a:spLocks/>
          </p:cNvSpPr>
          <p:nvPr/>
        </p:nvSpPr>
        <p:spPr>
          <a:xfrm>
            <a:off x="848139" y="1626044"/>
            <a:ext cx="5442594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</a:rPr>
              <a:t>Ist das Schleifen schwierig?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DEEF1EE-5CB4-E702-0F8B-D0D28E9C51F1}"/>
              </a:ext>
            </a:extLst>
          </p:cNvPr>
          <p:cNvSpPr txBox="1">
            <a:spLocks/>
          </p:cNvSpPr>
          <p:nvPr/>
        </p:nvSpPr>
        <p:spPr>
          <a:xfrm>
            <a:off x="848138" y="2545677"/>
            <a:ext cx="3986329" cy="379585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ts val="2400"/>
              </a:lnSpc>
              <a:buClr>
                <a:srgbClr val="E30613"/>
              </a:buClr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</a:rPr>
              <a:t>NEIN, </a:t>
            </a: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definitiv nicht, aber genau deshalb kann man leicht einen Fehler begehen.</a:t>
            </a:r>
          </a:p>
        </p:txBody>
      </p:sp>
      <p:pic>
        <p:nvPicPr>
          <p:cNvPr id="4" name="Afbeelding 3" descr="Afbeelding met Metaalbewerking, Lassen, Lasser, Smid&#10;&#10;Door AI gegenereerde inhoud is mogelijk onjuist.">
            <a:extLst>
              <a:ext uri="{FF2B5EF4-FFF2-40B4-BE49-F238E27FC236}">
                <a16:creationId xmlns:a16="http://schemas.microsoft.com/office/drawing/2014/main" id="{4277E47F-EA15-A4A5-405E-AD7490DC27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950"/>
          <a:stretch>
            <a:fillRect/>
          </a:stretch>
        </p:blipFill>
        <p:spPr>
          <a:xfrm>
            <a:off x="5599689" y="2545678"/>
            <a:ext cx="5687938" cy="33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2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47736-155C-7CEE-F470-3AEF91EC0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zwart-wit&#10;&#10;Beschrijving automatisch gegenereerd met lage betrouwbaarheid">
            <a:extLst>
              <a:ext uri="{FF2B5EF4-FFF2-40B4-BE49-F238E27FC236}">
                <a16:creationId xmlns:a16="http://schemas.microsoft.com/office/drawing/2014/main" id="{6209F36E-6C43-5E4F-7C6A-1857F3CF3B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20" b="8431"/>
          <a:stretch/>
        </p:blipFill>
        <p:spPr>
          <a:xfrm>
            <a:off x="838200" y="1138990"/>
            <a:ext cx="10505661" cy="4990878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0E5BB89C-0580-5871-D2F8-B4C56456CEF8}"/>
              </a:ext>
            </a:extLst>
          </p:cNvPr>
          <p:cNvSpPr txBox="1">
            <a:spLocks/>
          </p:cNvSpPr>
          <p:nvPr/>
        </p:nvSpPr>
        <p:spPr>
          <a:xfrm>
            <a:off x="848139" y="6456947"/>
            <a:ext cx="8159503" cy="288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3061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6C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>
                <a:solidFill>
                  <a:schemeClr val="bg1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info@5xbeter.nl</a:t>
            </a:r>
            <a:r>
              <a:rPr lang="de-DE" b="1">
                <a:solidFill>
                  <a:schemeClr val="bg1"/>
                </a:solidFill>
                <a:latin typeface="Arial" panose="020B0604020202020204" pitchFamily="34" charset="0"/>
              </a:rPr>
              <a:t>   |   </a:t>
            </a:r>
            <a:r>
              <a:rPr lang="de-DE" b="1">
                <a:solidFill>
                  <a:schemeClr val="bg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www.5xbeter.nl</a:t>
            </a:r>
          </a:p>
          <a:p>
            <a:pPr marL="0" indent="0">
              <a:buNone/>
            </a:pPr>
            <a:endParaRPr lang="pl-P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4FC31023-30A4-C5F0-C4CA-7B575F85BC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608" b="51404"/>
          <a:stretch>
            <a:fillRect/>
          </a:stretch>
        </p:blipFill>
        <p:spPr>
          <a:xfrm>
            <a:off x="-9938" y="1400379"/>
            <a:ext cx="2906244" cy="96085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85874DE-444D-FE16-F32D-67262585BD22}"/>
              </a:ext>
            </a:extLst>
          </p:cNvPr>
          <p:cNvSpPr txBox="1">
            <a:spLocks/>
          </p:cNvSpPr>
          <p:nvPr/>
        </p:nvSpPr>
        <p:spPr>
          <a:xfrm>
            <a:off x="843169" y="1631580"/>
            <a:ext cx="6949109" cy="6497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</a:rPr>
              <a:t>Fragen?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A12CDA-29C1-6802-D87A-02DCD5DF3A4C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de-DE" sz="2800">
                <a:latin typeface="Arial" panose="020B0604020202020204" pitchFamily="34" charset="0"/>
              </a:rPr>
              <a:t>Sicher und gesund arbeiten  </a:t>
            </a:r>
            <a:r>
              <a:rPr lang="de-DE" sz="280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de-DE"/>
              <a:t>  </a:t>
            </a:r>
            <a:r>
              <a:rPr lang="de-DE" sz="2800" b="0">
                <a:latin typeface="Arial" panose="020B0604020202020204" pitchFamily="34" charset="0"/>
              </a:rPr>
              <a:t>Maschinensicherheit: Winkelschleifer</a:t>
            </a:r>
          </a:p>
        </p:txBody>
      </p:sp>
    </p:spTree>
    <p:extLst>
      <p:ext uri="{BB962C8B-B14F-4D97-AF65-F5344CB8AC3E}">
        <p14:creationId xmlns:p14="http://schemas.microsoft.com/office/powerpoint/2010/main" val="1200341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6E6DB-BFFE-EF5E-6A21-4BD616761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5EDE7566-B0DC-0418-706D-B6FC577338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078" r="1" b="51404"/>
          <a:stretch>
            <a:fillRect/>
          </a:stretch>
        </p:blipFill>
        <p:spPr>
          <a:xfrm>
            <a:off x="0" y="1400379"/>
            <a:ext cx="4657373" cy="960857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82A39C81-B8B4-4FD9-8E88-C892411A55FA}"/>
              </a:ext>
            </a:extLst>
          </p:cNvPr>
          <p:cNvSpPr txBox="1">
            <a:spLocks/>
          </p:cNvSpPr>
          <p:nvPr/>
        </p:nvSpPr>
        <p:spPr>
          <a:xfrm>
            <a:off x="848139" y="6456947"/>
            <a:ext cx="8159503" cy="288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3061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6C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>
                <a:solidFill>
                  <a:schemeClr val="bg1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info@5xbeter.nl</a:t>
            </a:r>
            <a:r>
              <a:rPr lang="de-DE" b="1">
                <a:solidFill>
                  <a:schemeClr val="bg1"/>
                </a:solidFill>
                <a:latin typeface="Arial" panose="020B0604020202020204" pitchFamily="34" charset="0"/>
              </a:rPr>
              <a:t>   |   </a:t>
            </a:r>
            <a:r>
              <a:rPr lang="de-DE" b="1">
                <a:solidFill>
                  <a:schemeClr val="bg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www.5xbeter.nl</a:t>
            </a:r>
          </a:p>
          <a:p>
            <a:pPr marL="0" indent="0">
              <a:buNone/>
            </a:pPr>
            <a:endParaRPr lang="pl-P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8D58156-E9ED-0C3B-CF95-3179305E1409}"/>
              </a:ext>
            </a:extLst>
          </p:cNvPr>
          <p:cNvSpPr txBox="1">
            <a:spLocks/>
          </p:cNvSpPr>
          <p:nvPr/>
        </p:nvSpPr>
        <p:spPr>
          <a:xfrm>
            <a:off x="843169" y="1606182"/>
            <a:ext cx="6949109" cy="6497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</a:rPr>
              <a:t>Brauchen Sie Hilfe?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A38D03F-79AE-F8D5-5456-7A397A4FBEB1}"/>
              </a:ext>
            </a:extLst>
          </p:cNvPr>
          <p:cNvSpPr txBox="1">
            <a:spLocks/>
          </p:cNvSpPr>
          <p:nvPr/>
        </p:nvSpPr>
        <p:spPr>
          <a:xfrm>
            <a:off x="2302933" y="2667002"/>
            <a:ext cx="7069667" cy="7048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Besprechen Sie dies mit Ihrem Vorgesetzten oder wenden Sie sich an den Präventionsbeauftragten.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0ED5A92-3D4D-6D11-2349-EC7B091C895D}"/>
              </a:ext>
            </a:extLst>
          </p:cNvPr>
          <p:cNvSpPr txBox="1">
            <a:spLocks/>
          </p:cNvSpPr>
          <p:nvPr/>
        </p:nvSpPr>
        <p:spPr>
          <a:xfrm>
            <a:off x="848138" y="3635561"/>
            <a:ext cx="10053099" cy="154706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360000">
              <a:lnSpc>
                <a:spcPct val="150000"/>
              </a:lnSpc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Wenden Sie sich an einen Trainer von 5xbeter: </a:t>
            </a:r>
            <a:r>
              <a:rPr lang="de-DE" sz="2000" u="sng" dirty="0">
                <a:solidFill>
                  <a:schemeClr val="tx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www.5xbeter.nl</a:t>
            </a:r>
          </a:p>
          <a:p>
            <a:pPr defTabSz="360000">
              <a:lnSpc>
                <a:spcPct val="150000"/>
              </a:lnSpc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Oder rufen Sie die </a:t>
            </a:r>
            <a:r>
              <a:rPr lang="de-DE" sz="2000" dirty="0">
                <a:solidFill>
                  <a:srgbClr val="E30613"/>
                </a:solidFill>
                <a:latin typeface="Arial" panose="020B0604020202020204" pitchFamily="34" charset="0"/>
              </a:rPr>
              <a:t>KOSTENLOSE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</a:rPr>
              <a:t> Hotline </a:t>
            </a: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an: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</a:rPr>
              <a:t> 0800 – 55 55 005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C952D4-7F41-6EB3-3FA0-7DCB327FEC20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de-DE" sz="2800">
                <a:latin typeface="Arial" panose="020B0604020202020204" pitchFamily="34" charset="0"/>
              </a:rPr>
              <a:t>Sicher und gesund arbeiten  </a:t>
            </a:r>
            <a:r>
              <a:rPr lang="de-DE" sz="280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de-DE"/>
              <a:t>  </a:t>
            </a:r>
            <a:r>
              <a:rPr lang="de-DE" sz="2800" b="0">
                <a:latin typeface="Arial" panose="020B0604020202020204" pitchFamily="34" charset="0"/>
              </a:rPr>
              <a:t>Maschinensicherheit: Winkelschleifer</a:t>
            </a:r>
          </a:p>
        </p:txBody>
      </p:sp>
    </p:spTree>
    <p:extLst>
      <p:ext uri="{BB962C8B-B14F-4D97-AF65-F5344CB8AC3E}">
        <p14:creationId xmlns:p14="http://schemas.microsoft.com/office/powerpoint/2010/main" val="2495427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98208728-03D3-BDB9-B17C-77F739714D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158" r="1" b="51404"/>
          <a:stretch>
            <a:fillRect/>
          </a:stretch>
        </p:blipFill>
        <p:spPr>
          <a:xfrm>
            <a:off x="0" y="1444623"/>
            <a:ext cx="2785753" cy="9608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54211E-D0BB-DA43-90EC-ADA3CF04A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1678755"/>
            <a:ext cx="4758577" cy="649705"/>
          </a:xfrm>
        </p:spPr>
        <p:txBody>
          <a:bodyPr>
            <a:normAutofit/>
          </a:bodyPr>
          <a:lstStyle/>
          <a:p>
            <a:pPr algn="l"/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</a:rPr>
              <a:t>Schleifer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D83F33D-4636-13C8-D549-A256858C2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C6B79CA-06D8-F486-ED01-3CD3B79C328F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de-DE" sz="2800">
                <a:latin typeface="Arial" panose="020B0604020202020204" pitchFamily="34" charset="0"/>
              </a:rPr>
              <a:t>Sicher und gesund arbeiten  </a:t>
            </a:r>
            <a:r>
              <a:rPr lang="de-DE" sz="280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de-DE"/>
              <a:t>  </a:t>
            </a:r>
            <a:r>
              <a:rPr lang="de-DE" sz="2800" b="0">
                <a:latin typeface="Arial" panose="020B0604020202020204" pitchFamily="34" charset="0"/>
              </a:rPr>
              <a:t>Maschinensicherheit: Winkelschleifer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569D7D9-85B3-1082-4165-960046A8DF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82" b="6882"/>
          <a:stretch/>
        </p:blipFill>
        <p:spPr>
          <a:xfrm>
            <a:off x="6975335" y="1147699"/>
            <a:ext cx="4540196" cy="3915322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DE0417E4-8FF1-A326-8571-728D36EAC0CE}"/>
              </a:ext>
            </a:extLst>
          </p:cNvPr>
          <p:cNvSpPr txBox="1">
            <a:spLocks/>
          </p:cNvSpPr>
          <p:nvPr/>
        </p:nvSpPr>
        <p:spPr>
          <a:xfrm>
            <a:off x="848139" y="3218281"/>
            <a:ext cx="9896061" cy="4738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Schneiden &gt; Trennscheibe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1CC6B42-8ED3-0A19-F401-2CB46F781388}"/>
              </a:ext>
            </a:extLst>
          </p:cNvPr>
          <p:cNvSpPr txBox="1">
            <a:spLocks/>
          </p:cNvSpPr>
          <p:nvPr/>
        </p:nvSpPr>
        <p:spPr>
          <a:xfrm>
            <a:off x="848139" y="3779391"/>
            <a:ext cx="6127196" cy="5496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>
                <a:solidFill>
                  <a:schemeClr val="tx1"/>
                </a:solidFill>
                <a:latin typeface="Arial" panose="020B0604020202020204" pitchFamily="34" charset="0"/>
              </a:rPr>
              <a:t>Entgraten &gt; Schruppscheibe/Fächerscheibe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262CD59-4FAD-46D5-CB6F-187EF98E9D2F}"/>
              </a:ext>
            </a:extLst>
          </p:cNvPr>
          <p:cNvSpPr txBox="1">
            <a:spLocks/>
          </p:cNvSpPr>
          <p:nvPr/>
        </p:nvSpPr>
        <p:spPr>
          <a:xfrm>
            <a:off x="843168" y="4329041"/>
            <a:ext cx="5960495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>
                <a:solidFill>
                  <a:schemeClr val="tx1"/>
                </a:solidFill>
                <a:latin typeface="Arial" panose="020B0604020202020204" pitchFamily="34" charset="0"/>
              </a:rPr>
              <a:t>Schleifen &gt; Schleifscheibe/Fächerscheibe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99C9D37-96CD-A936-FF77-AA97958A495C}"/>
              </a:ext>
            </a:extLst>
          </p:cNvPr>
          <p:cNvSpPr txBox="1">
            <a:spLocks/>
          </p:cNvSpPr>
          <p:nvPr/>
        </p:nvSpPr>
        <p:spPr>
          <a:xfrm>
            <a:off x="843167" y="4951334"/>
            <a:ext cx="8563300" cy="10559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Erschwinglich, bequem und einfach in der Anwendung.</a:t>
            </a:r>
          </a:p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Sowohl für den industriellen als auch für den häuslichen Gebrauch.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7EEDEC63-957D-70D3-1DA1-CE1B1DD50689}"/>
              </a:ext>
            </a:extLst>
          </p:cNvPr>
          <p:cNvSpPr txBox="1">
            <a:spLocks/>
          </p:cNvSpPr>
          <p:nvPr/>
        </p:nvSpPr>
        <p:spPr>
          <a:xfrm>
            <a:off x="848139" y="2631514"/>
            <a:ext cx="9896061" cy="4738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de-DE" sz="2000" b="0">
                <a:solidFill>
                  <a:schemeClr val="tx1"/>
                </a:solidFill>
                <a:latin typeface="Arial" panose="020B0604020202020204" pitchFamily="34" charset="0"/>
              </a:rPr>
              <a:t>Vielseitiges Elektrowerkzeug für:</a:t>
            </a:r>
          </a:p>
        </p:txBody>
      </p:sp>
    </p:spTree>
    <p:extLst>
      <p:ext uri="{BB962C8B-B14F-4D97-AF65-F5344CB8AC3E}">
        <p14:creationId xmlns:p14="http://schemas.microsoft.com/office/powerpoint/2010/main" val="251505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27564-1F85-0917-9DC9-1E1B94970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8F4CC597-5922-C51B-57A1-08FFADF2E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640" b="51404"/>
          <a:stretch>
            <a:fillRect/>
          </a:stretch>
        </p:blipFill>
        <p:spPr>
          <a:xfrm>
            <a:off x="0" y="1425190"/>
            <a:ext cx="3603271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CC065348-8405-65CC-B29F-880D5904CD44}"/>
              </a:ext>
            </a:extLst>
          </p:cNvPr>
          <p:cNvSpPr txBox="1">
            <a:spLocks/>
          </p:cNvSpPr>
          <p:nvPr/>
        </p:nvSpPr>
        <p:spPr>
          <a:xfrm>
            <a:off x="848139" y="1642978"/>
            <a:ext cx="2934404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</a:rPr>
              <a:t>Nicht so Flex!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DAD2E25-9AE2-BBAF-DB73-EC0D23E95582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de-DE" sz="2800">
                <a:latin typeface="Arial" panose="020B0604020202020204" pitchFamily="34" charset="0"/>
              </a:rPr>
              <a:t>Sicher und gesund arbeiten  </a:t>
            </a:r>
            <a:r>
              <a:rPr lang="de-DE" sz="280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de-DE"/>
              <a:t>  </a:t>
            </a:r>
            <a:r>
              <a:rPr lang="de-DE" sz="2800" b="0">
                <a:latin typeface="Arial" panose="020B0604020202020204" pitchFamily="34" charset="0"/>
              </a:rPr>
              <a:t>Maschinensicherheit: Winkelschleifer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6AB8FE0-CE45-EBD2-0A0A-5A268956054A}"/>
              </a:ext>
            </a:extLst>
          </p:cNvPr>
          <p:cNvSpPr txBox="1">
            <a:spLocks/>
          </p:cNvSpPr>
          <p:nvPr/>
        </p:nvSpPr>
        <p:spPr>
          <a:xfrm>
            <a:off x="848139" y="2537464"/>
            <a:ext cx="10432158" cy="28953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Leider sind Winkelschleifer nicht so unschuldig, wie sie aussehen.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Ungefähr 60 % der Unfälle mit Schleifmaschinen haben Verletzungen zur Folge.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</a:rPr>
              <a:t>Handverletzungen</a:t>
            </a: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 sind dabei am häufigsten. Luftgetragene Partikel verursachen jedoch auch 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</a:rPr>
              <a:t>Verletzungen, häufig im Gesicht und an den Augen</a:t>
            </a: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Das Blockieren der Trennscheibe kann leicht  zu einer Verdrehung </a:t>
            </a: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</a:rPr>
              <a:t>führen</a:t>
            </a: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. Es ist auch wichtig, sich der </a:t>
            </a:r>
            <a:r>
              <a:rPr lang="de-DE" sz="2000" b="1" dirty="0">
                <a:solidFill>
                  <a:schemeClr val="tx1"/>
                </a:solidFill>
                <a:latin typeface="Arial" panose="020B0604020202020204" pitchFamily="34" charset="0"/>
              </a:rPr>
              <a:t>Brandgefahr</a:t>
            </a: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 durch heiße Funken und Schwelbrand bewusst zu sein.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Dies sind sehr häufige Folgen eines unsachgemäßen Gebrauchs eines Winkelschleifers.</a:t>
            </a:r>
          </a:p>
        </p:txBody>
      </p:sp>
    </p:spTree>
    <p:extLst>
      <p:ext uri="{BB962C8B-B14F-4D97-AF65-F5344CB8AC3E}">
        <p14:creationId xmlns:p14="http://schemas.microsoft.com/office/powerpoint/2010/main" val="238986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CCC25-AFE3-5748-8BB4-D875E9773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AE0A17A-6FA4-F8D0-CAB6-0A2ED06C2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5F959EA-437E-D80F-3275-8028C4D42CDD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de-DE" sz="2800">
                <a:latin typeface="Arial" panose="020B0604020202020204" pitchFamily="34" charset="0"/>
              </a:rPr>
              <a:t>Sicher und gesund arbeiten  </a:t>
            </a:r>
            <a:r>
              <a:rPr lang="de-DE" sz="280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de-DE"/>
              <a:t>  </a:t>
            </a:r>
            <a:r>
              <a:rPr lang="de-DE" sz="2800" b="0">
                <a:latin typeface="Arial" panose="020B0604020202020204" pitchFamily="34" charset="0"/>
              </a:rPr>
              <a:t>Maschinensicherheit: Winkelschleifer</a:t>
            </a: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F526BC47-D440-27A1-D549-8954CCABE3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528" b="51404"/>
          <a:stretch>
            <a:fillRect/>
          </a:stretch>
        </p:blipFill>
        <p:spPr>
          <a:xfrm>
            <a:off x="1" y="1407753"/>
            <a:ext cx="2834668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F0F43711-B65B-BD6E-ECE2-4E00A2F3B46A}"/>
              </a:ext>
            </a:extLst>
          </p:cNvPr>
          <p:cNvSpPr txBox="1">
            <a:spLocks/>
          </p:cNvSpPr>
          <p:nvPr/>
        </p:nvSpPr>
        <p:spPr>
          <a:xfrm>
            <a:off x="848140" y="1642978"/>
            <a:ext cx="1742660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</a:rPr>
              <a:t>Schleifer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D390AFD-7CF0-7B1A-A2D2-68CAFCF5A53E}"/>
              </a:ext>
            </a:extLst>
          </p:cNvPr>
          <p:cNvSpPr txBox="1">
            <a:spLocks/>
          </p:cNvSpPr>
          <p:nvPr/>
        </p:nvSpPr>
        <p:spPr>
          <a:xfrm>
            <a:off x="848139" y="2537464"/>
            <a:ext cx="10432158" cy="5051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de-DE" sz="2000" b="0">
                <a:solidFill>
                  <a:schemeClr val="tx1"/>
                </a:solidFill>
                <a:latin typeface="Arial" panose="020B0604020202020204" pitchFamily="34" charset="0"/>
              </a:rPr>
              <a:t>Einige einfache, aber wichtige Tipps für den sicheren Umgang mit einem Winkelschleifer.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CCBB6462-7BDA-D9C3-A24B-035D68A98632}"/>
              </a:ext>
            </a:extLst>
          </p:cNvPr>
          <p:cNvSpPr txBox="1">
            <a:spLocks/>
          </p:cNvSpPr>
          <p:nvPr/>
        </p:nvSpPr>
        <p:spPr>
          <a:xfrm>
            <a:off x="848139" y="3108213"/>
            <a:ext cx="10082328" cy="11536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Bevor Sie beginnen:</a:t>
            </a:r>
          </a:p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</a:rPr>
              <a:t>     Prüfen Sie das Gerät und das Kabel</a:t>
            </a: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: ist alles ordnungsgemäß befestigt und sind</a:t>
            </a:r>
          </a:p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     keine sichtbaren Schäden vorhanden?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F1896FA-85C8-CA6C-2A68-36DC6478662F}"/>
              </a:ext>
            </a:extLst>
          </p:cNvPr>
          <p:cNvSpPr txBox="1">
            <a:spLocks/>
          </p:cNvSpPr>
          <p:nvPr/>
        </p:nvSpPr>
        <p:spPr>
          <a:xfrm>
            <a:off x="848138" y="4284353"/>
            <a:ext cx="10861261" cy="7417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</a:rPr>
              <a:t>Lassen Sie die Abdeckung und den Griff an ihrem Platz. </a:t>
            </a: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Oder legen Sie sie wieder an. </a:t>
            </a:r>
            <a:r>
              <a:rPr lang="de-DE" sz="2000" b="0" dirty="0">
                <a:solidFill>
                  <a:srgbClr val="FF0000"/>
                </a:solidFill>
                <a:latin typeface="Arial" panose="020B0604020202020204" pitchFamily="34" charset="0"/>
              </a:rPr>
              <a:t>NICHT OHNE ABDECKUNG UND GRIFF ARBEITEN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0DB6AFF3-5C3E-01DF-4B9E-9B287BF6AC35}"/>
              </a:ext>
            </a:extLst>
          </p:cNvPr>
          <p:cNvSpPr txBox="1">
            <a:spLocks/>
          </p:cNvSpPr>
          <p:nvPr/>
        </p:nvSpPr>
        <p:spPr>
          <a:xfrm>
            <a:off x="848138" y="5164673"/>
            <a:ext cx="9760595" cy="11536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Stellen Sie sicher, dass die Schleifscheibe ordnungsgemäß befestigt und für das zu bearbeitende Material geeignet ist.</a:t>
            </a:r>
          </a:p>
        </p:txBody>
      </p:sp>
    </p:spTree>
    <p:extLst>
      <p:ext uri="{BB962C8B-B14F-4D97-AF65-F5344CB8AC3E}">
        <p14:creationId xmlns:p14="http://schemas.microsoft.com/office/powerpoint/2010/main" val="290928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961B6-A906-6AC6-D06C-0DECC31B6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C2C7C305-FFBD-3F3E-251F-32BF67EDDB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92" b="51404"/>
          <a:stretch>
            <a:fillRect/>
          </a:stretch>
        </p:blipFill>
        <p:spPr>
          <a:xfrm>
            <a:off x="2980267" y="1425190"/>
            <a:ext cx="6510866" cy="960857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4D3FB6F-291A-D740-6583-CE19577388F6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de-DE" sz="2800">
                <a:latin typeface="Arial" panose="020B0604020202020204" pitchFamily="34" charset="0"/>
              </a:rPr>
              <a:t>Sicher und gesund arbeiten  </a:t>
            </a:r>
            <a:r>
              <a:rPr lang="de-DE" sz="280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de-DE"/>
              <a:t>  </a:t>
            </a:r>
            <a:r>
              <a:rPr lang="de-DE" sz="2800" b="0">
                <a:latin typeface="Arial" panose="020B0604020202020204" pitchFamily="34" charset="0"/>
              </a:rPr>
              <a:t>Maschinensicherheit: Winkelschleifer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40BB543-189F-9EA9-3E2A-05ECB31F2815}"/>
              </a:ext>
            </a:extLst>
          </p:cNvPr>
          <p:cNvSpPr txBox="1">
            <a:spLocks/>
          </p:cNvSpPr>
          <p:nvPr/>
        </p:nvSpPr>
        <p:spPr>
          <a:xfrm>
            <a:off x="848139" y="2537464"/>
            <a:ext cx="10768128" cy="28953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Schleifscheiben sind für bestimmte Anwendungen und Materialien konzipiert.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Beliebte Typen: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</a:rPr>
              <a:t>Trennscheiben: </a:t>
            </a: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zum Durchtrennen von Materialien (in einem Winkel). Stärke ab 1 mm.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endParaRPr lang="pl-P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</a:rPr>
              <a:t>Schruppscheiben: </a:t>
            </a: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mit vertiefter Mitte, ideal zum Schleifen in einem Winkel. Stärke 6-7 mm.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endParaRPr lang="pl-P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</a:rPr>
              <a:t>Fächerscheiben: </a:t>
            </a: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mit überlappenden Schleifblättern zum Entfernen von Rost und Farbe und zum Profilieren von Werkstücken.</a:t>
            </a: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2200"/>
              </a:lnSpc>
              <a:buClr>
                <a:srgbClr val="E30613"/>
              </a:buClr>
            </a:pPr>
            <a:r>
              <a:rPr lang="de-DE" sz="2000" dirty="0">
                <a:solidFill>
                  <a:schemeClr val="tx1"/>
                </a:solidFill>
                <a:latin typeface="Arial" panose="020B0604020202020204" pitchFamily="34" charset="0"/>
              </a:rPr>
              <a:t>Fiberscheiben: </a:t>
            </a: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zur Montage auf einer Trägerscheibe. Die Korngröße ist unterschiedlich.</a:t>
            </a:r>
          </a:p>
        </p:txBody>
      </p:sp>
      <p:pic>
        <p:nvPicPr>
          <p:cNvPr id="2" name="Afbeelding 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1C80A8DD-D707-3867-42C5-41814E44F3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92" b="51404"/>
          <a:stretch>
            <a:fillRect/>
          </a:stretch>
        </p:blipFill>
        <p:spPr>
          <a:xfrm>
            <a:off x="-8467" y="1425190"/>
            <a:ext cx="6510866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A764A870-80E9-FE86-7133-194BEA930A82}"/>
              </a:ext>
            </a:extLst>
          </p:cNvPr>
          <p:cNvSpPr txBox="1">
            <a:spLocks/>
          </p:cNvSpPr>
          <p:nvPr/>
        </p:nvSpPr>
        <p:spPr>
          <a:xfrm>
            <a:off x="848139" y="1642978"/>
            <a:ext cx="9650528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</a:rPr>
              <a:t>Schleifscheibe: keine Scheibe, keine Ergebnisse</a:t>
            </a:r>
          </a:p>
        </p:txBody>
      </p:sp>
    </p:spTree>
    <p:extLst>
      <p:ext uri="{BB962C8B-B14F-4D97-AF65-F5344CB8AC3E}">
        <p14:creationId xmlns:p14="http://schemas.microsoft.com/office/powerpoint/2010/main" val="236243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7182F-78E3-0AFB-C189-A74D56627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B70586-CA70-3DE3-73DC-C9B1EE263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40" y="2652885"/>
            <a:ext cx="4484512" cy="834781"/>
          </a:xfrm>
        </p:spPr>
        <p:txBody>
          <a:bodyPr>
            <a:noAutofit/>
          </a:bodyPr>
          <a:lstStyle/>
          <a:p>
            <a:pPr algn="l">
              <a:lnSpc>
                <a:spcPts val="2400"/>
              </a:lnSpc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Auf einer Schleifscheibe sind zahlreiche Angaben angebracht (gesetzliche Vorschrift).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776E472-2670-85DB-3C4B-C45BA1D94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FF8A202-6973-2558-6443-46C3A7137433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de-DE" sz="2800">
                <a:latin typeface="Arial" panose="020B0604020202020204" pitchFamily="34" charset="0"/>
              </a:rPr>
              <a:t>Sicher und gesund arbeiten  </a:t>
            </a:r>
            <a:r>
              <a:rPr lang="de-DE" sz="280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de-DE"/>
              <a:t>  </a:t>
            </a:r>
            <a:r>
              <a:rPr lang="de-DE" sz="2800" b="0">
                <a:latin typeface="Arial" panose="020B0604020202020204" pitchFamily="34" charset="0"/>
              </a:rPr>
              <a:t>Maschinensicherheit: Winkelschleifer</a:t>
            </a: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1A76A16A-95FD-4B17-81B8-3EF2B15351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566" b="51404"/>
          <a:stretch>
            <a:fillRect/>
          </a:stretch>
        </p:blipFill>
        <p:spPr>
          <a:xfrm>
            <a:off x="1" y="1407753"/>
            <a:ext cx="6096000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6A4E7D4F-241E-6817-EE27-E718A200BB2C}"/>
              </a:ext>
            </a:extLst>
          </p:cNvPr>
          <p:cNvSpPr txBox="1">
            <a:spLocks/>
          </p:cNvSpPr>
          <p:nvPr/>
        </p:nvSpPr>
        <p:spPr>
          <a:xfrm>
            <a:off x="848139" y="1642978"/>
            <a:ext cx="5637328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</a:rPr>
              <a:t>Bilder sagen mehr als Worte</a:t>
            </a:r>
          </a:p>
        </p:txBody>
      </p:sp>
      <p:pic>
        <p:nvPicPr>
          <p:cNvPr id="5" name="Afbeelding 4" descr="Afbeelding met tekst, cirkel, Apparaat voor gegevensopslag, Cd&#10;&#10;Door AI gegenereerde inhoud is mogelijk onjuist.">
            <a:extLst>
              <a:ext uri="{FF2B5EF4-FFF2-40B4-BE49-F238E27FC236}">
                <a16:creationId xmlns:a16="http://schemas.microsoft.com/office/drawing/2014/main" id="{4702A8E6-B236-FBB2-4282-E8FF38B56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810" y="2644777"/>
            <a:ext cx="6173049" cy="337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7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24228-AE4E-5929-7933-C88A0736B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7C7CF1-D756-7396-4974-D7775C554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2454279"/>
            <a:ext cx="9298043" cy="54995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buClr>
                <a:srgbClr val="E30613"/>
              </a:buClr>
              <a:defRPr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Gesetzlich vorgeschriebene Angaben zu Schleifscheiben: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BAD94DF-05F9-44C9-D67A-132FCAB014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087F3D0-EA70-34A3-D4AD-02CF1B665A1B}"/>
              </a:ext>
            </a:extLst>
          </p:cNvPr>
          <p:cNvSpPr txBox="1">
            <a:spLocks/>
          </p:cNvSpPr>
          <p:nvPr/>
        </p:nvSpPr>
        <p:spPr>
          <a:xfrm>
            <a:off x="4837512" y="2863070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Name des Herstellers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6ACDA1B-D2E7-8107-A2A9-A4C66EB3EC83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de-DE" sz="2800">
                <a:latin typeface="Arial" panose="020B0604020202020204" pitchFamily="34" charset="0"/>
              </a:rPr>
              <a:t>Sicher und gesund arbeiten  </a:t>
            </a:r>
            <a:r>
              <a:rPr lang="de-DE" sz="280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de-DE"/>
              <a:t>  </a:t>
            </a:r>
            <a:r>
              <a:rPr lang="de-DE" sz="2800" b="0">
                <a:latin typeface="Arial" panose="020B0604020202020204" pitchFamily="34" charset="0"/>
              </a:rPr>
              <a:t>Maschinensicherheit: Winkelschleifer</a:t>
            </a: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449AA710-101E-331C-5A12-642D8BA1D8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314" b="51404"/>
          <a:stretch>
            <a:fillRect/>
          </a:stretch>
        </p:blipFill>
        <p:spPr>
          <a:xfrm>
            <a:off x="0" y="1407753"/>
            <a:ext cx="4250351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594B4D8D-7B15-B7BA-3F9E-445B1E1A8BAD}"/>
              </a:ext>
            </a:extLst>
          </p:cNvPr>
          <p:cNvSpPr txBox="1">
            <a:spLocks/>
          </p:cNvSpPr>
          <p:nvPr/>
        </p:nvSpPr>
        <p:spPr>
          <a:xfrm>
            <a:off x="848139" y="1642978"/>
            <a:ext cx="3402212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</a:rPr>
              <a:t>Sehen ist Wissen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7B9D871-945A-93C3-D259-DE0C54FBFB68}"/>
              </a:ext>
            </a:extLst>
          </p:cNvPr>
          <p:cNvSpPr txBox="1">
            <a:spLocks/>
          </p:cNvSpPr>
          <p:nvPr/>
        </p:nvSpPr>
        <p:spPr>
          <a:xfrm>
            <a:off x="4837512" y="3214918"/>
            <a:ext cx="7187253" cy="4679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Verfallsdatum, Jahr und Quartal </a:t>
            </a:r>
            <a:r>
              <a:rPr lang="de-DE" sz="1600" b="0" dirty="0">
                <a:solidFill>
                  <a:schemeClr val="tx1"/>
                </a:solidFill>
                <a:latin typeface="Arial" panose="020B0604020202020204" pitchFamily="34" charset="0"/>
              </a:rPr>
              <a:t>(am Aufnahmering aus Stahl)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29925D9-D589-560E-F1BC-73D566C6A5A8}"/>
              </a:ext>
            </a:extLst>
          </p:cNvPr>
          <p:cNvSpPr txBox="1">
            <a:spLocks/>
          </p:cNvSpPr>
          <p:nvPr/>
        </p:nvSpPr>
        <p:spPr>
          <a:xfrm>
            <a:off x="4837512" y="3580559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Maximal zulässige Drehzahl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5EA4D9BD-6388-88EA-B48E-88A8E7573504}"/>
              </a:ext>
            </a:extLst>
          </p:cNvPr>
          <p:cNvSpPr txBox="1">
            <a:spLocks/>
          </p:cNvSpPr>
          <p:nvPr/>
        </p:nvSpPr>
        <p:spPr>
          <a:xfrm>
            <a:off x="4837511" y="3955415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Art des Bindemittels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3BE95A72-2E7E-E9DC-EEC7-186E7DCA41E4}"/>
              </a:ext>
            </a:extLst>
          </p:cNvPr>
          <p:cNvSpPr txBox="1">
            <a:spLocks/>
          </p:cNvSpPr>
          <p:nvPr/>
        </p:nvSpPr>
        <p:spPr>
          <a:xfrm>
            <a:off x="4837512" y="4708306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Struktur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568254A-4E6F-A55E-3876-43AC7AEC0757}"/>
              </a:ext>
            </a:extLst>
          </p:cNvPr>
          <p:cNvSpPr txBox="1">
            <a:spLocks/>
          </p:cNvSpPr>
          <p:nvPr/>
        </p:nvSpPr>
        <p:spPr>
          <a:xfrm>
            <a:off x="4837510" y="4335887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Körnung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4698E21-0299-9431-674E-874775940878}"/>
              </a:ext>
            </a:extLst>
          </p:cNvPr>
          <p:cNvSpPr txBox="1">
            <a:spLocks/>
          </p:cNvSpPr>
          <p:nvPr/>
        </p:nvSpPr>
        <p:spPr>
          <a:xfrm>
            <a:off x="4837510" y="5088778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Härte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E4C9CD5C-DFD2-146D-3D94-72D09EEDDC1A}"/>
              </a:ext>
            </a:extLst>
          </p:cNvPr>
          <p:cNvSpPr txBox="1">
            <a:spLocks/>
          </p:cNvSpPr>
          <p:nvPr/>
        </p:nvSpPr>
        <p:spPr>
          <a:xfrm>
            <a:off x="4837510" y="5451062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Abmessungen der Schleifscheibe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16D4F3E-CF7F-99CC-0C08-42A6A2E1C671}"/>
              </a:ext>
            </a:extLst>
          </p:cNvPr>
          <p:cNvSpPr txBox="1">
            <a:spLocks/>
          </p:cNvSpPr>
          <p:nvPr/>
        </p:nvSpPr>
        <p:spPr>
          <a:xfrm>
            <a:off x="4837510" y="5791770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Verwendungszweck für das jeweilige Material</a:t>
            </a:r>
          </a:p>
        </p:txBody>
      </p:sp>
      <p:pic>
        <p:nvPicPr>
          <p:cNvPr id="18" name="Afbeelding 17" descr="Afbeelding met tekst, Apparaat voor gegevensopslag, cirkel, compactdisk&#10;&#10;Door AI gegenereerde inhoud is mogelijk onjuist.">
            <a:extLst>
              <a:ext uri="{FF2B5EF4-FFF2-40B4-BE49-F238E27FC236}">
                <a16:creationId xmlns:a16="http://schemas.microsoft.com/office/drawing/2014/main" id="{D4B70D01-8B2F-3C3A-36C4-5399738FE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51" y="2992074"/>
            <a:ext cx="3160797" cy="318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4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  <p:bldP spid="5" grpId="0"/>
      <p:bldP spid="12" grpId="0"/>
      <p:bldP spid="13" grpId="0"/>
      <p:bldP spid="8" grpId="0"/>
      <p:bldP spid="9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D622F-6A3C-56DB-5275-42A03BE1D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F2ACF-AFFD-E767-CA54-D79F13985B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2554945"/>
            <a:ext cx="7577184" cy="1333839"/>
          </a:xfrm>
        </p:spPr>
        <p:txBody>
          <a:bodyPr>
            <a:noAutofit/>
          </a:bodyPr>
          <a:lstStyle/>
          <a:p>
            <a:pPr algn="l">
              <a:lnSpc>
                <a:spcPts val="2400"/>
              </a:lnSpc>
              <a:buClr>
                <a:srgbClr val="E30613"/>
              </a:buClr>
              <a:defRPr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Die vom Hersteller angegebenen Anforderungen sind Mindest-anforderungen. Ihr Arbeitgeber kann höhere Anforderungen stellen. In beiden Fällen müssen Sie sie einhalten.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5C46CB4-970F-3703-E10C-F8183BC1A1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61429E4-03A2-B38C-4346-3BE25D01B70B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de-DE" sz="2800">
                <a:latin typeface="Arial" panose="020B0604020202020204" pitchFamily="34" charset="0"/>
              </a:rPr>
              <a:t>Sicher und gesund arbeiten  </a:t>
            </a:r>
            <a:r>
              <a:rPr lang="de-DE" sz="280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de-DE"/>
              <a:t>  </a:t>
            </a:r>
            <a:r>
              <a:rPr lang="de-DE" sz="2800" b="0">
                <a:latin typeface="Arial" panose="020B0604020202020204" pitchFamily="34" charset="0"/>
              </a:rPr>
              <a:t>Maschinensicherheit: Winkelschleifer</a:t>
            </a: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9BE62C7F-77FE-4023-49E5-E43567D0FD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730" r="-1" b="51404"/>
          <a:stretch>
            <a:fillRect/>
          </a:stretch>
        </p:blipFill>
        <p:spPr>
          <a:xfrm>
            <a:off x="0" y="1407753"/>
            <a:ext cx="5383862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119A6303-2513-55D8-6BB2-3EDAF7B6D3C7}"/>
              </a:ext>
            </a:extLst>
          </p:cNvPr>
          <p:cNvSpPr txBox="1">
            <a:spLocks/>
          </p:cNvSpPr>
          <p:nvPr/>
        </p:nvSpPr>
        <p:spPr>
          <a:xfrm>
            <a:off x="848139" y="1642978"/>
            <a:ext cx="4672662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</a:rPr>
              <a:t>Bilder sagen mehr als...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3FB0E69D-DCB9-31A4-4E39-45BFBC7F9AB0}"/>
              </a:ext>
            </a:extLst>
          </p:cNvPr>
          <p:cNvSpPr txBox="1">
            <a:spLocks/>
          </p:cNvSpPr>
          <p:nvPr/>
        </p:nvSpPr>
        <p:spPr>
          <a:xfrm>
            <a:off x="848139" y="4355223"/>
            <a:ext cx="7714123" cy="6190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Tragen Sie einen Atemschutz </a:t>
            </a:r>
            <a:r>
              <a:rPr lang="de-DE" sz="1600" b="0" dirty="0">
                <a:solidFill>
                  <a:schemeClr val="tx1"/>
                </a:solidFill>
                <a:latin typeface="Arial" panose="020B0604020202020204" pitchFamily="34" charset="0"/>
              </a:rPr>
              <a:t>(Staub von Produkt und Schleifscheibe).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DDEB900-330B-FD42-5DD5-3C7D312F397F}"/>
              </a:ext>
            </a:extLst>
          </p:cNvPr>
          <p:cNvSpPr txBox="1">
            <a:spLocks/>
          </p:cNvSpPr>
          <p:nvPr/>
        </p:nvSpPr>
        <p:spPr>
          <a:xfrm>
            <a:off x="848139" y="3676532"/>
            <a:ext cx="7288327" cy="9434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Tragen Sie einen Gehörschutz </a:t>
            </a:r>
            <a:r>
              <a:rPr lang="de-DE" sz="1600" b="0" dirty="0">
                <a:solidFill>
                  <a:schemeClr val="tx1"/>
                </a:solidFill>
                <a:latin typeface="Arial" panose="020B0604020202020204" pitchFamily="34" charset="0"/>
              </a:rPr>
              <a:t>(Gehörschäden treten bereits nach 3 Minuten auf).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E8C3F64-631C-AD38-BD96-FA24B2677A55}"/>
              </a:ext>
            </a:extLst>
          </p:cNvPr>
          <p:cNvSpPr txBox="1">
            <a:spLocks/>
          </p:cNvSpPr>
          <p:nvPr/>
        </p:nvSpPr>
        <p:spPr>
          <a:xfrm>
            <a:off x="848139" y="4861302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>
                <a:solidFill>
                  <a:schemeClr val="tx1"/>
                </a:solidFill>
                <a:latin typeface="Arial" panose="020B0604020202020204" pitchFamily="34" charset="0"/>
              </a:rPr>
              <a:t>Geeigneten Gesichtsschutz tragen.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E728131A-1EEE-B741-9ABA-BD73DC5DBA5F}"/>
              </a:ext>
            </a:extLst>
          </p:cNvPr>
          <p:cNvSpPr txBox="1">
            <a:spLocks/>
          </p:cNvSpPr>
          <p:nvPr/>
        </p:nvSpPr>
        <p:spPr>
          <a:xfrm>
            <a:off x="848139" y="5316614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Handschuhe tragen.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8FB6298B-2D65-DD25-134F-514803F46724}"/>
              </a:ext>
            </a:extLst>
          </p:cNvPr>
          <p:cNvSpPr txBox="1">
            <a:spLocks/>
          </p:cNvSpPr>
          <p:nvPr/>
        </p:nvSpPr>
        <p:spPr>
          <a:xfrm>
            <a:off x="848139" y="5808071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>
                <a:solidFill>
                  <a:schemeClr val="tx1"/>
                </a:solidFill>
                <a:latin typeface="Arial" panose="020B0604020202020204" pitchFamily="34" charset="0"/>
              </a:rPr>
              <a:t>Gebrauchsanweisung lesen.</a:t>
            </a:r>
          </a:p>
        </p:txBody>
      </p:sp>
      <p:pic>
        <p:nvPicPr>
          <p:cNvPr id="18" name="Afbeelding 17" descr="Afbeelding met tekst, Apparaat voor gegevensopslag, cirkel, compactdisk&#10;&#10;Door AI gegenereerde inhoud is mogelijk onjuist.">
            <a:extLst>
              <a:ext uri="{FF2B5EF4-FFF2-40B4-BE49-F238E27FC236}">
                <a16:creationId xmlns:a16="http://schemas.microsoft.com/office/drawing/2014/main" id="{BD770F36-5B3E-2B9A-CAFE-1504D7AD8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t="-307" r="25410" b="-1829"/>
          <a:stretch>
            <a:fillRect/>
          </a:stretch>
        </p:blipFill>
        <p:spPr>
          <a:xfrm>
            <a:off x="8562262" y="1138990"/>
            <a:ext cx="3629738" cy="501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0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8" grpId="0"/>
      <p:bldP spid="9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15D07-1888-CD60-54EE-951D450A6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DCE49C73-D658-4904-1C78-DACF48FF3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FA30A73-8F60-812E-9958-3426BCACB73A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de-DE" sz="2800">
                <a:latin typeface="Arial" panose="020B0604020202020204" pitchFamily="34" charset="0"/>
              </a:rPr>
              <a:t>Sicher und gesund arbeiten  </a:t>
            </a:r>
            <a:r>
              <a:rPr lang="de-DE" sz="280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de-DE"/>
              <a:t>  </a:t>
            </a:r>
            <a:r>
              <a:rPr lang="de-DE" sz="2800" b="0">
                <a:latin typeface="Arial" panose="020B0604020202020204" pitchFamily="34" charset="0"/>
              </a:rPr>
              <a:t>Maschinensicherheit: Winkelschleifer</a:t>
            </a: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91D84F81-45BF-ED60-F0A0-627AE96BE4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445" r="-1" b="51404"/>
          <a:stretch>
            <a:fillRect/>
          </a:stretch>
        </p:blipFill>
        <p:spPr>
          <a:xfrm>
            <a:off x="0" y="1407753"/>
            <a:ext cx="4628855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14CCCD17-5294-9D0A-AF9B-599A4D5F1C27}"/>
              </a:ext>
            </a:extLst>
          </p:cNvPr>
          <p:cNvSpPr txBox="1">
            <a:spLocks/>
          </p:cNvSpPr>
          <p:nvPr/>
        </p:nvSpPr>
        <p:spPr>
          <a:xfrm>
            <a:off x="848139" y="1642978"/>
            <a:ext cx="4782193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</a:rPr>
              <a:t>Was ist unzulässig?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369704E-927B-E14A-0BFC-50F69081143B}"/>
              </a:ext>
            </a:extLst>
          </p:cNvPr>
          <p:cNvSpPr txBox="1">
            <a:spLocks/>
          </p:cNvSpPr>
          <p:nvPr/>
        </p:nvSpPr>
        <p:spPr>
          <a:xfrm>
            <a:off x="848139" y="4158772"/>
            <a:ext cx="5026677" cy="4362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Piktogramme sagen alles: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7156067-5FB0-5039-570D-2BCC962EEDB5}"/>
              </a:ext>
            </a:extLst>
          </p:cNvPr>
          <p:cNvSpPr txBox="1">
            <a:spLocks/>
          </p:cNvSpPr>
          <p:nvPr/>
        </p:nvSpPr>
        <p:spPr>
          <a:xfrm>
            <a:off x="848138" y="2451350"/>
            <a:ext cx="7254461" cy="9434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Der Hersteller gibt an, was unzulässig ist. Machen Sie sich mit den Kennzeichnungen auf Ihren Scheiben vertraut.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001FB3A-34B9-9723-933A-E134020A1625}"/>
              </a:ext>
            </a:extLst>
          </p:cNvPr>
          <p:cNvSpPr txBox="1">
            <a:spLocks/>
          </p:cNvSpPr>
          <p:nvPr/>
        </p:nvSpPr>
        <p:spPr>
          <a:xfrm>
            <a:off x="848139" y="4606354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Verbot des Entgratens.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316B7C15-1B98-4ED0-6EA1-B871B328DAC0}"/>
              </a:ext>
            </a:extLst>
          </p:cNvPr>
          <p:cNvSpPr txBox="1">
            <a:spLocks/>
          </p:cNvSpPr>
          <p:nvPr/>
        </p:nvSpPr>
        <p:spPr>
          <a:xfrm>
            <a:off x="848139" y="5010864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>
                <a:solidFill>
                  <a:schemeClr val="tx1"/>
                </a:solidFill>
                <a:latin typeface="Arial" panose="020B0604020202020204" pitchFamily="34" charset="0"/>
              </a:rPr>
              <a:t>Verbot des „Nassschleifens“.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6F3F6EF4-6329-AD55-BE8C-FA4000EFF53D}"/>
              </a:ext>
            </a:extLst>
          </p:cNvPr>
          <p:cNvSpPr txBox="1">
            <a:spLocks/>
          </p:cNvSpPr>
          <p:nvPr/>
        </p:nvSpPr>
        <p:spPr>
          <a:xfrm>
            <a:off x="848139" y="5443052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Nicht verwenden, wenn die Scheibe beschädigt ist.</a:t>
            </a:r>
          </a:p>
        </p:txBody>
      </p:sp>
      <p:pic>
        <p:nvPicPr>
          <p:cNvPr id="18" name="Afbeelding 17" descr="Afbeelding met tekst, Apparaat voor gegevensopslag, cirkel, compactdisk&#10;&#10;Door AI gegenereerde inhoud is mogelijk onjuist.">
            <a:extLst>
              <a:ext uri="{FF2B5EF4-FFF2-40B4-BE49-F238E27FC236}">
                <a16:creationId xmlns:a16="http://schemas.microsoft.com/office/drawing/2014/main" id="{E2B5368A-A5C2-6328-DFBA-9A1B4D4D50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t="-307" r="25410" b="-1829"/>
          <a:stretch>
            <a:fillRect/>
          </a:stretch>
        </p:blipFill>
        <p:spPr>
          <a:xfrm>
            <a:off x="8562262" y="1138990"/>
            <a:ext cx="3629738" cy="5014276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A5552B6F-32A6-A5EF-82A3-4D2FCDD36ADE}"/>
              </a:ext>
            </a:extLst>
          </p:cNvPr>
          <p:cNvSpPr txBox="1">
            <a:spLocks/>
          </p:cNvSpPr>
          <p:nvPr/>
        </p:nvSpPr>
        <p:spPr>
          <a:xfrm>
            <a:off x="848139" y="3260553"/>
            <a:ext cx="7161328" cy="9434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de-DE" sz="2000" b="0" dirty="0">
                <a:solidFill>
                  <a:schemeClr val="tx1"/>
                </a:solidFill>
                <a:latin typeface="Arial" panose="020B0604020202020204" pitchFamily="34" charset="0"/>
              </a:rPr>
              <a:t>Verwenden einer Scheibe, deren Alter die Datumsangabe auf dem Ring überschreitet. Das ist unzulässig!</a:t>
            </a:r>
          </a:p>
        </p:txBody>
      </p:sp>
    </p:spTree>
    <p:extLst>
      <p:ext uri="{BB962C8B-B14F-4D97-AF65-F5344CB8AC3E}">
        <p14:creationId xmlns:p14="http://schemas.microsoft.com/office/powerpoint/2010/main" val="82122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9" grpId="0"/>
      <p:bldP spid="15" grpId="0"/>
      <p:bldP spid="16" grpId="0"/>
      <p:bldP spid="6" grpId="0"/>
    </p:bldLst>
  </p:timing>
</p:sld>
</file>

<file path=ppt/theme/theme1.xml><?xml version="1.0" encoding="utf-8"?>
<a:theme xmlns:a="http://schemas.openxmlformats.org/drawingml/2006/main" name="Kantoorthema">
  <a:themeElements>
    <a:clrScheme name="5xbeter">
      <a:dk1>
        <a:srgbClr val="000000"/>
      </a:dk1>
      <a:lt1>
        <a:srgbClr val="FFFFFF"/>
      </a:lt1>
      <a:dk2>
        <a:srgbClr val="646464"/>
      </a:dk2>
      <a:lt2>
        <a:srgbClr val="E6E6E6"/>
      </a:lt2>
      <a:accent1>
        <a:srgbClr val="00A3DA"/>
      </a:accent1>
      <a:accent2>
        <a:srgbClr val="E10512"/>
      </a:accent2>
      <a:accent3>
        <a:srgbClr val="00A3DA"/>
      </a:accent3>
      <a:accent4>
        <a:srgbClr val="E10512"/>
      </a:accent4>
      <a:accent5>
        <a:srgbClr val="00A3D9"/>
      </a:accent5>
      <a:accent6>
        <a:srgbClr val="E10512"/>
      </a:accent6>
      <a:hlink>
        <a:srgbClr val="00A3DA"/>
      </a:hlink>
      <a:folHlink>
        <a:srgbClr val="007DA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Aangepast ontwerp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935E5029A4B049BAFB1E9ECA40A866" ma:contentTypeVersion="15" ma:contentTypeDescription="Een nieuw document maken." ma:contentTypeScope="" ma:versionID="1c2d3aaf1ceab3cb34c24d6fc1e8e236">
  <xsd:schema xmlns:xsd="http://www.w3.org/2001/XMLSchema" xmlns:xs="http://www.w3.org/2001/XMLSchema" xmlns:p="http://schemas.microsoft.com/office/2006/metadata/properties" xmlns:ns2="12fdb8f7-ceea-45b3-9244-f9361c6821fe" xmlns:ns3="cff0c8fd-28a4-4f13-a2ff-adbaff7ad42a" targetNamespace="http://schemas.microsoft.com/office/2006/metadata/properties" ma:root="true" ma:fieldsID="b8e44fd77a69f173c505d2dfcc583ba2" ns2:_="" ns3:_="">
    <xsd:import namespace="12fdb8f7-ceea-45b3-9244-f9361c6821fe"/>
    <xsd:import namespace="cff0c8fd-28a4-4f13-a2ff-adbaff7ad42a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b8f7-ceea-45b3-9244-f9361c6821f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97e97178-e81f-434c-919c-7bb8405792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0c8fd-28a4-4f13-a2ff-adbaff7ad42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1c0fcab-f1df-433f-b77d-b59fcc1d03d4}" ma:internalName="TaxCatchAll" ma:showField="CatchAllData" ma:web="cff0c8fd-28a4-4f13-a2ff-adbaff7ad4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2fdb8f7-ceea-45b3-9244-f9361c6821fe">
      <Terms xmlns="http://schemas.microsoft.com/office/infopath/2007/PartnerControls"/>
    </lcf76f155ced4ddcb4097134ff3c332f>
    <TaxCatchAll xmlns="cff0c8fd-28a4-4f13-a2ff-adbaff7ad42a" xsi:nil="true"/>
  </documentManagement>
</p:properties>
</file>

<file path=customXml/itemProps1.xml><?xml version="1.0" encoding="utf-8"?>
<ds:datastoreItem xmlns:ds="http://schemas.openxmlformats.org/officeDocument/2006/customXml" ds:itemID="{39A956B8-9E4D-4B30-BC69-E0C7B6F55097}"/>
</file>

<file path=customXml/itemProps2.xml><?xml version="1.0" encoding="utf-8"?>
<ds:datastoreItem xmlns:ds="http://schemas.openxmlformats.org/officeDocument/2006/customXml" ds:itemID="{55D0FC7B-D191-4FDD-BD5A-7DDE1D5EE6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75A874-F96D-4923-A959-CC7143DA66F1}">
  <ds:schemaRefs>
    <ds:schemaRef ds:uri="aa0361cd-42d1-45f5-afcd-cf31d520fd2e"/>
    <ds:schemaRef ds:uri="http://schemas.microsoft.com/office/2006/metadata/properties"/>
    <ds:schemaRef ds:uri="http://schemas.microsoft.com/office/2006/documentManagement/types"/>
    <ds:schemaRef ds:uri="72982cc6-c024-4b6f-8e11-1f4ac6243d2b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1474</TotalTime>
  <Words>1252</Words>
  <Application>Microsoft Macintosh PowerPoint</Application>
  <PresentationFormat>Breedbeeld</PresentationFormat>
  <Paragraphs>145</Paragraphs>
  <Slides>17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Aptos</vt:lpstr>
      <vt:lpstr>Arial</vt:lpstr>
      <vt:lpstr>Lato</vt:lpstr>
      <vt:lpstr>Kantoorthema</vt:lpstr>
      <vt:lpstr>Aangepast ontwerp</vt:lpstr>
      <vt:lpstr>1_Aangepast ontwerp</vt:lpstr>
      <vt:lpstr>Schulung Arbeitssicherheit und Gesundheitsschutz Maschinensicherheit: Arbeiten mit einem Winkelschleifer</vt:lpstr>
      <vt:lpstr>Schleifer</vt:lpstr>
      <vt:lpstr>PowerPoint-presentatie</vt:lpstr>
      <vt:lpstr>PowerPoint-presentatie</vt:lpstr>
      <vt:lpstr>PowerPoint-presentatie</vt:lpstr>
      <vt:lpstr>Auf einer Schleifscheibe sind zahlreiche Angaben angebracht (gesetzliche Vorschrift).</vt:lpstr>
      <vt:lpstr>Gesetzlich vorgeschriebene Angaben zu Schleifscheiben:</vt:lpstr>
      <vt:lpstr>Die vom Hersteller angegebenen Anforderungen sind Mindest-anforderungen. Ihr Arbeitgeber kann höhere Anforderungen stellen. In beiden Fällen müssen Sie sie einhalten.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Szkolenie BHP Bezpieczeństwo maszyn: Praca z użyciem szlifierki kątowej</dc:title>
  <dc:creator>Twan Schellekens</dc:creator>
  <cp:lastModifiedBy>Twan Schellekens</cp:lastModifiedBy>
  <cp:revision>188</cp:revision>
  <dcterms:created xsi:type="dcterms:W3CDTF">2024-07-18T10:20:34Z</dcterms:created>
  <dcterms:modified xsi:type="dcterms:W3CDTF">2025-09-28T11:39:50Z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0x010100CB935E5029A4B049BAFB1E9ECA40A866</vt:lpwstr>
  </property>
  <property fmtid="{D5CDD505-2E9C-101B-9397-08002B2CF9AE}" pid="3" name="MediaServiceImageTags">
    <vt:lpwstr/>
  </property>
</Properties>
</file>